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9"/>
  </p:notesMasterIdLst>
  <p:handoutMasterIdLst>
    <p:handoutMasterId r:id="rId50"/>
  </p:handoutMasterIdLst>
  <p:sldIdLst>
    <p:sldId id="256" r:id="rId2"/>
    <p:sldId id="308" r:id="rId3"/>
    <p:sldId id="298" r:id="rId4"/>
    <p:sldId id="295" r:id="rId5"/>
    <p:sldId id="296" r:id="rId6"/>
    <p:sldId id="297" r:id="rId7"/>
    <p:sldId id="294" r:id="rId8"/>
    <p:sldId id="257" r:id="rId9"/>
    <p:sldId id="258" r:id="rId10"/>
    <p:sldId id="307" r:id="rId11"/>
    <p:sldId id="305" r:id="rId12"/>
    <p:sldId id="306" r:id="rId13"/>
    <p:sldId id="261" r:id="rId14"/>
    <p:sldId id="259" r:id="rId15"/>
    <p:sldId id="260" r:id="rId16"/>
    <p:sldId id="301" r:id="rId17"/>
    <p:sldId id="262" r:id="rId18"/>
    <p:sldId id="304" r:id="rId19"/>
    <p:sldId id="263" r:id="rId20"/>
    <p:sldId id="264" r:id="rId21"/>
    <p:sldId id="265" r:id="rId22"/>
    <p:sldId id="266" r:id="rId23"/>
    <p:sldId id="267" r:id="rId24"/>
    <p:sldId id="268" r:id="rId25"/>
    <p:sldId id="270" r:id="rId26"/>
    <p:sldId id="293" r:id="rId27"/>
    <p:sldId id="303" r:id="rId28"/>
    <p:sldId id="269" r:id="rId29"/>
    <p:sldId id="271" r:id="rId30"/>
    <p:sldId id="272" r:id="rId31"/>
    <p:sldId id="273" r:id="rId32"/>
    <p:sldId id="274" r:id="rId33"/>
    <p:sldId id="275" r:id="rId34"/>
    <p:sldId id="276" r:id="rId35"/>
    <p:sldId id="277" r:id="rId36"/>
    <p:sldId id="278" r:id="rId37"/>
    <p:sldId id="279" r:id="rId38"/>
    <p:sldId id="280" r:id="rId39"/>
    <p:sldId id="281" r:id="rId40"/>
    <p:sldId id="282" r:id="rId41"/>
    <p:sldId id="283" r:id="rId42"/>
    <p:sldId id="292" r:id="rId43"/>
    <p:sldId id="284" r:id="rId44"/>
    <p:sldId id="285" r:id="rId45"/>
    <p:sldId id="286" r:id="rId46"/>
    <p:sldId id="302" r:id="rId47"/>
    <p:sldId id="291" r:id="rId4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654" autoAdjust="0"/>
    <p:restoredTop sz="86445" autoAdjust="0"/>
  </p:normalViewPr>
  <p:slideViewPr>
    <p:cSldViewPr>
      <p:cViewPr varScale="1">
        <p:scale>
          <a:sx n="70" d="100"/>
          <a:sy n="70" d="100"/>
        </p:scale>
        <p:origin x="1140" y="72"/>
      </p:cViewPr>
      <p:guideLst>
        <p:guide orient="horz" pos="2160"/>
        <p:guide pos="2880"/>
      </p:guideLst>
    </p:cSldViewPr>
  </p:slideViewPr>
  <p:outlineViewPr>
    <p:cViewPr>
      <p:scale>
        <a:sx n="33" d="100"/>
        <a:sy n="33" d="100"/>
      </p:scale>
      <p:origin x="0" y="-8730"/>
    </p:cViewPr>
  </p:outlineViewPr>
  <p:notesTextViewPr>
    <p:cViewPr>
      <p:scale>
        <a:sx n="1" d="1"/>
        <a:sy n="1" d="1"/>
      </p:scale>
      <p:origin x="0" y="-996"/>
    </p:cViewPr>
  </p:notesTextViewPr>
  <p:sorterViewPr>
    <p:cViewPr>
      <p:scale>
        <a:sx n="100" d="100"/>
        <a:sy n="100" d="100"/>
      </p:scale>
      <p:origin x="0" y="0"/>
    </p:cViewPr>
  </p:sorterViewPr>
  <p:notesViewPr>
    <p:cSldViewPr>
      <p:cViewPr varScale="1">
        <p:scale>
          <a:sx n="50" d="100"/>
          <a:sy n="50" d="100"/>
        </p:scale>
        <p:origin x="2970" y="5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handoutMaster" Target="handoutMasters/handout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SG"/>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endParaRPr lang="en-SG"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en-SG" dirty="0"/>
              <a:t>Introduction to Operating Systems</a:t>
            </a: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20ADD8F-9222-4134-B05D-3EB6188D2E94}" type="slidenum">
              <a:rPr lang="en-SG" smtClean="0"/>
              <a:t>‹#›</a:t>
            </a:fld>
            <a:endParaRPr lang="en-SG"/>
          </a:p>
        </p:txBody>
      </p:sp>
    </p:spTree>
    <p:extLst>
      <p:ext uri="{BB962C8B-B14F-4D97-AF65-F5344CB8AC3E}">
        <p14:creationId xmlns:p14="http://schemas.microsoft.com/office/powerpoint/2010/main" val="175997983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SG"/>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endParaRPr lang="en-SG"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SG"/>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SG"/>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r>
              <a:rPr lang="en-SG" dirty="0" smtClean="0"/>
              <a:t>Introduction to Operating Systems</a:t>
            </a:r>
            <a:endParaRPr lang="en-SG"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7B1CD88-12CC-4918-BA04-9EF1AE97A40D}" type="slidenum">
              <a:rPr lang="en-SG" smtClean="0"/>
              <a:t>‹#›</a:t>
            </a:fld>
            <a:endParaRPr lang="en-SG"/>
          </a:p>
        </p:txBody>
      </p:sp>
    </p:spTree>
    <p:extLst>
      <p:ext uri="{BB962C8B-B14F-4D97-AF65-F5344CB8AC3E}">
        <p14:creationId xmlns:p14="http://schemas.microsoft.com/office/powerpoint/2010/main" val="910171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8" Type="http://schemas.openxmlformats.org/officeDocument/2006/relationships/hyperlink" Target="https://en.wikipedia.org/wiki/World_War_I" TargetMode="External"/><Relationship Id="rId13" Type="http://schemas.openxmlformats.org/officeDocument/2006/relationships/hyperlink" Target="https://en.wikipedia.org/wiki/Wehrmacht" TargetMode="External"/><Relationship Id="rId3" Type="http://schemas.openxmlformats.org/officeDocument/2006/relationships/hyperlink" Target="https://en.wikipedia.org/wiki/Electromechanics" TargetMode="External"/><Relationship Id="rId7" Type="http://schemas.openxmlformats.org/officeDocument/2006/relationships/hyperlink" Target="https://en.wikipedia.org/wiki/Arthur_Scherbius" TargetMode="External"/><Relationship Id="rId12" Type="http://schemas.openxmlformats.org/officeDocument/2006/relationships/hyperlink" Target="https://en.wikipedia.org/wiki/Enigma_machine#cite_note-2" TargetMode="External"/><Relationship Id="rId2" Type="http://schemas.openxmlformats.org/officeDocument/2006/relationships/slide" Target="../slides/slide21.xml"/><Relationship Id="rId1" Type="http://schemas.openxmlformats.org/officeDocument/2006/relationships/notesMaster" Target="../notesMasters/notesMaster1.xml"/><Relationship Id="rId6" Type="http://schemas.openxmlformats.org/officeDocument/2006/relationships/hyperlink" Target="https://en.wikipedia.org/wiki/Germans" TargetMode="External"/><Relationship Id="rId11" Type="http://schemas.openxmlformats.org/officeDocument/2006/relationships/hyperlink" Target="https://en.wikipedia.org/wiki/World_War_II" TargetMode="External"/><Relationship Id="rId5" Type="http://schemas.openxmlformats.org/officeDocument/2006/relationships/hyperlink" Target="https://en.wikipedia.org/wiki/Encryption" TargetMode="External"/><Relationship Id="rId10" Type="http://schemas.openxmlformats.org/officeDocument/2006/relationships/hyperlink" Target="https://en.wikipedia.org/wiki/Nazi_Germany" TargetMode="External"/><Relationship Id="rId4" Type="http://schemas.openxmlformats.org/officeDocument/2006/relationships/hyperlink" Target="https://en.wikipedia.org/wiki/Rotor_machine" TargetMode="External"/><Relationship Id="rId9" Type="http://schemas.openxmlformats.org/officeDocument/2006/relationships/hyperlink" Target="https://en.wikipedia.org/wiki/Enigma_machine#cite_note-1" TargetMode="External"/><Relationship Id="rId14" Type="http://schemas.openxmlformats.org/officeDocument/2006/relationships/hyperlink" Target="https://en.wikipedia.org/wiki/Enigma_machine" TargetMode="External"/></Relationships>
</file>

<file path=ppt/notesSlides/_rels/notesSlide14.xml.rels><?xml version="1.0" encoding="UTF-8" standalone="yes"?>
<Relationships xmlns="http://schemas.openxmlformats.org/package/2006/relationships"><Relationship Id="rId8" Type="http://schemas.openxmlformats.org/officeDocument/2006/relationships/hyperlink" Target="https://en.wikipedia.org/wiki/Control_flow" TargetMode="External"/><Relationship Id="rId13" Type="http://schemas.openxmlformats.org/officeDocument/2006/relationships/hyperlink" Target="https://en.wikipedia.org/wiki/Analytical_Engine#cite_note-babbageonline-3" TargetMode="External"/><Relationship Id="rId3" Type="http://schemas.openxmlformats.org/officeDocument/2006/relationships/hyperlink" Target="https://en.wikipedia.org/wiki/General-purpose_computer" TargetMode="External"/><Relationship Id="rId7" Type="http://schemas.openxmlformats.org/officeDocument/2006/relationships/hyperlink" Target="https://en.wikipedia.org/wiki/Arithmetic_logic_unit" TargetMode="External"/><Relationship Id="rId12" Type="http://schemas.openxmlformats.org/officeDocument/2006/relationships/hyperlink" Target="https://en.wikipedia.org/wiki/Turing-complete" TargetMode="External"/><Relationship Id="rId17" Type="http://schemas.openxmlformats.org/officeDocument/2006/relationships/hyperlink" Target="https://en.wikipedia.org/wiki/History_of_computing_hardware#Electronic_digital_computation" TargetMode="External"/><Relationship Id="rId2" Type="http://schemas.openxmlformats.org/officeDocument/2006/relationships/slide" Target="../slides/slide22.xml"/><Relationship Id="rId16" Type="http://schemas.openxmlformats.org/officeDocument/2006/relationships/hyperlink" Target="https://en.wikipedia.org/wiki/Analytical_Engine#cite_note-nineteenth_century_science-6" TargetMode="External"/><Relationship Id="rId1" Type="http://schemas.openxmlformats.org/officeDocument/2006/relationships/notesMaster" Target="../notesMasters/notesMaster1.xml"/><Relationship Id="rId6" Type="http://schemas.openxmlformats.org/officeDocument/2006/relationships/hyperlink" Target="https://en.wikipedia.org/wiki/Difference_engine" TargetMode="External"/><Relationship Id="rId11" Type="http://schemas.openxmlformats.org/officeDocument/2006/relationships/hyperlink" Target="https://en.wikipedia.org/wiki/Computer_memory" TargetMode="External"/><Relationship Id="rId5" Type="http://schemas.openxmlformats.org/officeDocument/2006/relationships/hyperlink" Target="https://en.wikipedia.org/wiki/Analytical_Engine#cite_note-2" TargetMode="External"/><Relationship Id="rId15" Type="http://schemas.openxmlformats.org/officeDocument/2006/relationships/hyperlink" Target="https://en.wikipedia.org/wiki/Analytical_Engine#cite_note-meccano-5" TargetMode="External"/><Relationship Id="rId10" Type="http://schemas.openxmlformats.org/officeDocument/2006/relationships/hyperlink" Target="https://en.wikipedia.org/wiki/Program_loop#Loops" TargetMode="External"/><Relationship Id="rId4" Type="http://schemas.openxmlformats.org/officeDocument/2006/relationships/hyperlink" Target="https://en.wikipedia.org/wiki/Charles_Babbage" TargetMode="External"/><Relationship Id="rId9" Type="http://schemas.openxmlformats.org/officeDocument/2006/relationships/hyperlink" Target="https://en.wikipedia.org/wiki/Conditional_branching" TargetMode="External"/><Relationship Id="rId14" Type="http://schemas.openxmlformats.org/officeDocument/2006/relationships/hyperlink" Target="https://en.wikipedia.org/wiki/Analytical_Engine#cite_note-4" TargetMode="External"/></Relationships>
</file>

<file path=ppt/notesSlides/_rels/notesSlide15.xml.rels><?xml version="1.0" encoding="UTF-8" standalone="yes"?>
<Relationships xmlns="http://schemas.openxmlformats.org/package/2006/relationships"><Relationship Id="rId8" Type="http://schemas.openxmlformats.org/officeDocument/2006/relationships/hyperlink" Target="http://en.wikipedia.org/wiki/Ballistic_Research_Laboratory" TargetMode="External"/><Relationship Id="rId3" Type="http://schemas.openxmlformats.org/officeDocument/2006/relationships/hyperlink" Target="http://en.wikipedia.org/wiki/Computer" TargetMode="External"/><Relationship Id="rId7" Type="http://schemas.openxmlformats.org/officeDocument/2006/relationships/hyperlink" Target="http://en.wikipedia.org/wiki/United_States_Army" TargetMode="External"/><Relationship Id="rId2" Type="http://schemas.openxmlformats.org/officeDocument/2006/relationships/slide" Target="../slides/slide23.xml"/><Relationship Id="rId1" Type="http://schemas.openxmlformats.org/officeDocument/2006/relationships/notesMaster" Target="../notesMasters/notesMaster1.xml"/><Relationship Id="rId6" Type="http://schemas.openxmlformats.org/officeDocument/2006/relationships/hyperlink" Target="http://en.wikipedia.org/wiki/External_ballistics" TargetMode="External"/><Relationship Id="rId5" Type="http://schemas.openxmlformats.org/officeDocument/2006/relationships/hyperlink" Target="http://en.wikipedia.org/wiki/Artillery" TargetMode="External"/><Relationship Id="rId4" Type="http://schemas.openxmlformats.org/officeDocument/2006/relationships/hyperlink" Target="http://en.wikipedia.org/wiki/Turing_complete" TargetMode="Externa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8" Type="http://schemas.openxmlformats.org/officeDocument/2006/relationships/hyperlink" Target="http://en.wikipedia.org/wiki/Multiprocessor" TargetMode="External"/><Relationship Id="rId3" Type="http://schemas.openxmlformats.org/officeDocument/2006/relationships/hyperlink" Target="http://en.wikipedia.org/wiki/Computer_process" TargetMode="External"/><Relationship Id="rId7" Type="http://schemas.openxmlformats.org/officeDocument/2006/relationships/hyperlink" Target="http://en.wikipedia.org/wiki/Parallel_computing" TargetMode="External"/><Relationship Id="rId2" Type="http://schemas.openxmlformats.org/officeDocument/2006/relationships/slide" Target="../slides/slide32.xml"/><Relationship Id="rId1" Type="http://schemas.openxmlformats.org/officeDocument/2006/relationships/notesMaster" Target="../notesMasters/notesMaster1.xml"/><Relationship Id="rId6" Type="http://schemas.openxmlformats.org/officeDocument/2006/relationships/hyperlink" Target="http://en.wikipedia.org/wiki/Context_switch" TargetMode="External"/><Relationship Id="rId5" Type="http://schemas.openxmlformats.org/officeDocument/2006/relationships/hyperlink" Target="http://en.wikipedia.org/wiki/Scheduling_(computing)" TargetMode="External"/><Relationship Id="rId4" Type="http://schemas.openxmlformats.org/officeDocument/2006/relationships/hyperlink" Target="http://en.wikipedia.org/wiki/Central_processing_unit" TargetMode="Externa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en.wikipedia.org/wiki/Document" TargetMode="External"/><Relationship Id="rId2" Type="http://schemas.openxmlformats.org/officeDocument/2006/relationships/slide" Target="../slides/slide33.xml"/><Relationship Id="rId1" Type="http://schemas.openxmlformats.org/officeDocument/2006/relationships/notesMaster" Target="../notesMasters/notesMaster1.xml"/><Relationship Id="rId5" Type="http://schemas.openxmlformats.org/officeDocument/2006/relationships/hyperlink" Target="http://en.wikipedia.org/wiki/Queue_(printing)" TargetMode="External"/><Relationship Id="rId4" Type="http://schemas.openxmlformats.org/officeDocument/2006/relationships/hyperlink" Target="http://en.wikipedia.org/wiki/Computer_printer" TargetMode="External"/></Relationships>
</file>

<file path=ppt/notesSlides/_rels/notesSlide25.xml.rels><?xml version="1.0" encoding="UTF-8" standalone="yes"?>
<Relationships xmlns="http://schemas.openxmlformats.org/package/2006/relationships"><Relationship Id="rId8" Type="http://schemas.openxmlformats.org/officeDocument/2006/relationships/hyperlink" Target="http://en.wikipedia.org/wiki/Time-sharing" TargetMode="External"/><Relationship Id="rId3" Type="http://schemas.openxmlformats.org/officeDocument/2006/relationships/hyperlink" Target="http://en.wikipedia.org/wiki/Computing" TargetMode="External"/><Relationship Id="rId7" Type="http://schemas.openxmlformats.org/officeDocument/2006/relationships/hyperlink" Target="http://en.wikipedia.org/wiki/Scheduling_(computing)" TargetMode="External"/><Relationship Id="rId2" Type="http://schemas.openxmlformats.org/officeDocument/2006/relationships/slide" Target="../slides/slide34.xml"/><Relationship Id="rId1" Type="http://schemas.openxmlformats.org/officeDocument/2006/relationships/notesMaster" Target="../notesMasters/notesMaster1.xml"/><Relationship Id="rId6" Type="http://schemas.openxmlformats.org/officeDocument/2006/relationships/hyperlink" Target="http://en.wikipedia.org/wiki/Application_software" TargetMode="External"/><Relationship Id="rId5" Type="http://schemas.openxmlformats.org/officeDocument/2006/relationships/hyperlink" Target="http://en.wikipedia.org/wiki/Computer_multitasking" TargetMode="External"/><Relationship Id="rId10" Type="http://schemas.openxmlformats.org/officeDocument/2006/relationships/hyperlink" Target="http://en.wikipedia.org/wiki/Real-time_computing" TargetMode="External"/><Relationship Id="rId4" Type="http://schemas.openxmlformats.org/officeDocument/2006/relationships/hyperlink" Target="http://en.wikipedia.org/wiki/Multiprogramming" TargetMode="External"/><Relationship Id="rId9" Type="http://schemas.openxmlformats.org/officeDocument/2006/relationships/hyperlink" Target="http://en.wikipedia.org/wiki/Hardware_interrupt" TargetMode="Externa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en.wikipedia.org/wiki/Altair_8800" TargetMode="External"/><Relationship Id="rId2" Type="http://schemas.openxmlformats.org/officeDocument/2006/relationships/slide" Target="../slides/slide37.xml"/><Relationship Id="rId1" Type="http://schemas.openxmlformats.org/officeDocument/2006/relationships/notesMaster" Target="../notesMasters/notesMaster1.xml"/><Relationship Id="rId4" Type="http://schemas.openxmlformats.org/officeDocument/2006/relationships/hyperlink" Target="http://en.wikipedia.org/wiki/Ed_Roberts_(computers)" TargetMode="External"/></Relationships>
</file>

<file path=ppt/notesSlides/_rels/notesSlide28.xml.rels><?xml version="1.0" encoding="UTF-8" standalone="yes"?>
<Relationships xmlns="http://schemas.openxmlformats.org/package/2006/relationships"><Relationship Id="rId8" Type="http://schemas.openxmlformats.org/officeDocument/2006/relationships/hyperlink" Target="http://en.wikipedia.org/wiki/Steve_Jobs" TargetMode="External"/><Relationship Id="rId3" Type="http://schemas.openxmlformats.org/officeDocument/2006/relationships/hyperlink" Target="http://en.wikipedia.org/wiki/Apple_Inc." TargetMode="External"/><Relationship Id="rId7" Type="http://schemas.openxmlformats.org/officeDocument/2006/relationships/hyperlink" Target="#cite_note-2"/><Relationship Id="rId2" Type="http://schemas.openxmlformats.org/officeDocument/2006/relationships/slide" Target="../slides/slide38.xml"/><Relationship Id="rId1" Type="http://schemas.openxmlformats.org/officeDocument/2006/relationships/notesMaster" Target="../notesMasters/notesMaster1.xml"/><Relationship Id="rId6" Type="http://schemas.openxmlformats.org/officeDocument/2006/relationships/hyperlink" Target="#cite_note-1"/><Relationship Id="rId11" Type="http://schemas.openxmlformats.org/officeDocument/2006/relationships/hyperlink" Target="#cite_note-Freiberger_2000-5"/><Relationship Id="rId5" Type="http://schemas.openxmlformats.org/officeDocument/2006/relationships/hyperlink" Target="http://en.wikipedia.org/wiki/Steve_Wozniak" TargetMode="External"/><Relationship Id="rId10" Type="http://schemas.openxmlformats.org/officeDocument/2006/relationships/hyperlink" Target="http://en.wikipedia.org/wiki/Palo_Alto,_California" TargetMode="External"/><Relationship Id="rId4" Type="http://schemas.openxmlformats.org/officeDocument/2006/relationships/hyperlink" Target="http://en.wikipedia.org/wiki/Handicraft" TargetMode="External"/><Relationship Id="rId9" Type="http://schemas.openxmlformats.org/officeDocument/2006/relationships/hyperlink" Target="http://en.wikipedia.org/wiki/Homebrew_Computer_Club" TargetMode="External"/></Relationships>
</file>

<file path=ppt/notesSlides/_rels/notesSlide29.xml.rels><?xml version="1.0" encoding="UTF-8" standalone="yes"?>
<Relationships xmlns="http://schemas.openxmlformats.org/package/2006/relationships"><Relationship Id="rId8" Type="http://schemas.openxmlformats.org/officeDocument/2006/relationships/hyperlink" Target="http://en.wikipedia.org/wiki/Original_equipment_manufacturer" TargetMode="External"/><Relationship Id="rId3" Type="http://schemas.openxmlformats.org/officeDocument/2006/relationships/hyperlink" Target="http://en.wikipedia.org/wiki/IBM_PC_compatible" TargetMode="External"/><Relationship Id="rId7" Type="http://schemas.openxmlformats.org/officeDocument/2006/relationships/hyperlink" Target="http://en.wikipedia.org/wiki/Boca_Raton,_Florida" TargetMode="External"/><Relationship Id="rId2" Type="http://schemas.openxmlformats.org/officeDocument/2006/relationships/slide" Target="../slides/slide39.xml"/><Relationship Id="rId1" Type="http://schemas.openxmlformats.org/officeDocument/2006/relationships/notesMaster" Target="../notesMasters/notesMaster1.xml"/><Relationship Id="rId6" Type="http://schemas.openxmlformats.org/officeDocument/2006/relationships/hyperlink" Target="http://en.wikipedia.org/wiki/Don_Estridge" TargetMode="External"/><Relationship Id="rId5" Type="http://schemas.openxmlformats.org/officeDocument/2006/relationships/hyperlink" Target="http://en.wikipedia.org/wiki/IBM" TargetMode="External"/><Relationship Id="rId4" Type="http://schemas.openxmlformats.org/officeDocument/2006/relationships/hyperlink" Target="http://en.wikipedia.org/wiki/Platform_(computing)" TargetMode="External"/><Relationship Id="rId9" Type="http://schemas.openxmlformats.org/officeDocument/2006/relationships/hyperlink" Target="http://en.wikipedia.org/wiki/BIOS"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8" Type="http://schemas.openxmlformats.org/officeDocument/2006/relationships/hyperlink" Target="http://en.wikipedia.org/wiki/Personal_computers" TargetMode="External"/><Relationship Id="rId13" Type="http://schemas.openxmlformats.org/officeDocument/2006/relationships/hyperlink" Target="http://en.wikipedia.org/wiki/IBM_PC" TargetMode="External"/><Relationship Id="rId3" Type="http://schemas.openxmlformats.org/officeDocument/2006/relationships/hyperlink" Target="http://en.wikipedia.org/wiki/Help:IPA_for_English" TargetMode="External"/><Relationship Id="rId7" Type="http://schemas.openxmlformats.org/officeDocument/2006/relationships/hyperlink" Target="http://en.wikipedia.org/wiki/X86" TargetMode="External"/><Relationship Id="rId12" Type="http://schemas.openxmlformats.org/officeDocument/2006/relationships/hyperlink" Target="http://en.wikipedia.org/wiki/Microsoft_Windows" TargetMode="External"/><Relationship Id="rId2" Type="http://schemas.openxmlformats.org/officeDocument/2006/relationships/slide" Target="../slides/slide40.xml"/><Relationship Id="rId1" Type="http://schemas.openxmlformats.org/officeDocument/2006/relationships/notesMaster" Target="../notesMasters/notesMaster1.xml"/><Relationship Id="rId6" Type="http://schemas.openxmlformats.org/officeDocument/2006/relationships/hyperlink" Target="http://en.wikipedia.org/wiki/Operating_system" TargetMode="External"/><Relationship Id="rId11" Type="http://schemas.openxmlformats.org/officeDocument/2006/relationships/hyperlink" Target="http://en.wikipedia.org/wiki/Graphical_user_interface" TargetMode="External"/><Relationship Id="rId5" Type="http://schemas.openxmlformats.org/officeDocument/2006/relationships/hyperlink" Target="http://en.wikipedia.org/wiki/Wikipedia:Pronunciation_respelling_key" TargetMode="External"/><Relationship Id="rId10" Type="http://schemas.openxmlformats.org/officeDocument/2006/relationships/hyperlink" Target="http://en.wikipedia.org/wiki/IBM_PC_compatible" TargetMode="External"/><Relationship Id="rId4" Type="http://schemas.openxmlformats.org/officeDocument/2006/relationships/hyperlink" Target="http://en.wikipedia.org/wiki/Help:IPA_for_English#Key" TargetMode="External"/><Relationship Id="rId9" Type="http://schemas.openxmlformats.org/officeDocument/2006/relationships/hyperlink" Target="http://en.wikipedia.org/wiki/DOS" TargetMode="Externa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www.ahajokes.com/fp044.html" TargetMode="External"/><Relationship Id="rId2" Type="http://schemas.openxmlformats.org/officeDocument/2006/relationships/slide" Target="../slides/slide41.xml"/><Relationship Id="rId1" Type="http://schemas.openxmlformats.org/officeDocument/2006/relationships/notesMaster" Target="../notesMasters/notesMaster1.xml"/><Relationship Id="rId5" Type="http://schemas.openxmlformats.org/officeDocument/2006/relationships/hyperlink" Target="http://www.makeuseof.com/tag/history-operating-systems-infographic/" TargetMode="External"/><Relationship Id="rId4" Type="http://schemas.openxmlformats.org/officeDocument/2006/relationships/hyperlink" Target="http://www.makeuseof.com/tag/8-spectacularly-wrong-predictions-computers-internet/" TargetMode="Externa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en.wikipedia.org/wiki/Computer_program" TargetMode="External"/><Relationship Id="rId2" Type="http://schemas.openxmlformats.org/officeDocument/2006/relationships/slide" Target="../slides/slide42.xml"/><Relationship Id="rId1" Type="http://schemas.openxmlformats.org/officeDocument/2006/relationships/notesMaster" Target="../notesMasters/notesMaster1.xml"/><Relationship Id="rId6" Type="http://schemas.openxmlformats.org/officeDocument/2006/relationships/hyperlink" Target="http://en.wikipedia.org/wiki/Computer_bus" TargetMode="External"/><Relationship Id="rId5" Type="http://schemas.openxmlformats.org/officeDocument/2006/relationships/hyperlink" Target="http://en.wikipedia.org/wiki/Peripheral" TargetMode="External"/><Relationship Id="rId4" Type="http://schemas.openxmlformats.org/officeDocument/2006/relationships/hyperlink" Target="#cite_note-dev1-1"/></Relationships>
</file>

<file path=ppt/notesSlides/_rels/notesSlide33.xml.rels><?xml version="1.0" encoding="UTF-8" standalone="yes"?>
<Relationships xmlns="http://schemas.openxmlformats.org/package/2006/relationships"><Relationship Id="rId8" Type="http://schemas.openxmlformats.org/officeDocument/2006/relationships/hyperlink" Target="http://searchnetworking.techtarget.com/definition/thin-client" TargetMode="External"/><Relationship Id="rId3" Type="http://schemas.openxmlformats.org/officeDocument/2006/relationships/hyperlink" Target="https://en.wikipedia.org/wiki/Client_(computing)" TargetMode="External"/><Relationship Id="rId7" Type="http://schemas.openxmlformats.org/officeDocument/2006/relationships/hyperlink" Target="https://en.wikipedia.org/wiki/Thin_client" TargetMode="External"/><Relationship Id="rId2" Type="http://schemas.openxmlformats.org/officeDocument/2006/relationships/slide" Target="../slides/slide45.xml"/><Relationship Id="rId1" Type="http://schemas.openxmlformats.org/officeDocument/2006/relationships/notesMaster" Target="../notesMasters/notesMaster1.xml"/><Relationship Id="rId6" Type="http://schemas.openxmlformats.org/officeDocument/2006/relationships/hyperlink" Target="https://en.wikipedia.org/wiki/Fat_client#cite_note-1" TargetMode="External"/><Relationship Id="rId5" Type="http://schemas.openxmlformats.org/officeDocument/2006/relationships/hyperlink" Target="https://en.wikipedia.org/wiki/Server_(computing)" TargetMode="External"/><Relationship Id="rId4" Type="http://schemas.openxmlformats.org/officeDocument/2006/relationships/hyperlink" Target="https://en.wikipedia.org/wiki/Client%E2%80%93server" TargetMode="External"/></Relationships>
</file>

<file path=ppt/notesSlides/_rels/notesSlide4.xml.rels><?xml version="1.0" encoding="UTF-8" standalone="yes"?>
<Relationships xmlns="http://schemas.openxmlformats.org/package/2006/relationships"><Relationship Id="rId8" Type="http://schemas.openxmlformats.org/officeDocument/2006/relationships/hyperlink" Target="http://en.wikipedia.org/wiki/Video_game_console" TargetMode="External"/><Relationship Id="rId3" Type="http://schemas.openxmlformats.org/officeDocument/2006/relationships/hyperlink" Target="http://en.wikipedia.org/wiki/Computer_hardware" TargetMode="External"/><Relationship Id="rId7" Type="http://schemas.openxmlformats.org/officeDocument/2006/relationships/hyperlink" Target="http://en.wikipedia.org/wiki/Cellular_phone" TargetMode="External"/><Relationship Id="rId2" Type="http://schemas.openxmlformats.org/officeDocument/2006/relationships/slide" Target="../slides/slide8.xml"/><Relationship Id="rId1" Type="http://schemas.openxmlformats.org/officeDocument/2006/relationships/notesMaster" Target="../notesMasters/notesMaster1.xml"/><Relationship Id="rId6" Type="http://schemas.openxmlformats.org/officeDocument/2006/relationships/hyperlink" Target="http://en.wikipedia.org/wiki/System_software" TargetMode="External"/><Relationship Id="rId5" Type="http://schemas.openxmlformats.org/officeDocument/2006/relationships/hyperlink" Target="http://en.wikipedia.org/wiki/Computer_program" TargetMode="External"/><Relationship Id="rId10" Type="http://schemas.openxmlformats.org/officeDocument/2006/relationships/hyperlink" Target="http://en.wikipedia.org/wiki/Web_server" TargetMode="External"/><Relationship Id="rId4" Type="http://schemas.openxmlformats.org/officeDocument/2006/relationships/hyperlink" Target="http://en.wikipedia.org/wiki/Operating_system_services" TargetMode="External"/><Relationship Id="rId9" Type="http://schemas.openxmlformats.org/officeDocument/2006/relationships/hyperlink" Target="http://en.wikipedia.org/wiki/Supercomputer" TargetMode="Externa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en.wikipedia.org/wiki/Dynamic_memory_allocation" TargetMode="External"/><Relationship Id="rId2" Type="http://schemas.openxmlformats.org/officeDocument/2006/relationships/slide" Target="../slides/slide9.xml"/><Relationship Id="rId1" Type="http://schemas.openxmlformats.org/officeDocument/2006/relationships/notesMaster" Target="../notesMasters/notesMaster1.xml"/><Relationship Id="rId4" Type="http://schemas.openxmlformats.org/officeDocument/2006/relationships/hyperlink" Target="http://en.wikipedia.org/wiki/System_call"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67B1CD88-12CC-4918-BA04-9EF1AE97A40D}" type="slidenum">
              <a:rPr lang="en-SG" smtClean="0"/>
              <a:t>1</a:t>
            </a:fld>
            <a:endParaRPr lang="en-SG"/>
          </a:p>
        </p:txBody>
      </p:sp>
    </p:spTree>
    <p:extLst>
      <p:ext uri="{BB962C8B-B14F-4D97-AF65-F5344CB8AC3E}">
        <p14:creationId xmlns:p14="http://schemas.microsoft.com/office/powerpoint/2010/main" val="15159502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smtClean="0"/>
              <a:t>D</a:t>
            </a:r>
          </a:p>
          <a:p>
            <a:r>
              <a:rPr lang="en-SG" dirty="0" smtClean="0"/>
              <a:t>The OS manages</a:t>
            </a:r>
            <a:r>
              <a:rPr lang="en-SG" baseline="0" dirty="0" smtClean="0"/>
              <a:t> the communication among the application programs, the user and </a:t>
            </a:r>
            <a:r>
              <a:rPr lang="en-SG" baseline="0" smtClean="0"/>
              <a:t>the computer.</a:t>
            </a:r>
            <a:endParaRPr lang="en-SG" dirty="0"/>
          </a:p>
        </p:txBody>
      </p:sp>
      <p:sp>
        <p:nvSpPr>
          <p:cNvPr id="4" name="Slide Number Placeholder 3"/>
          <p:cNvSpPr>
            <a:spLocks noGrp="1"/>
          </p:cNvSpPr>
          <p:nvPr>
            <p:ph type="sldNum" sz="quarter" idx="10"/>
          </p:nvPr>
        </p:nvSpPr>
        <p:spPr/>
        <p:txBody>
          <a:bodyPr/>
          <a:lstStyle/>
          <a:p>
            <a:fld id="{67B1CD88-12CC-4918-BA04-9EF1AE97A40D}" type="slidenum">
              <a:rPr lang="en-SG" smtClean="0"/>
              <a:t>18</a:t>
            </a:fld>
            <a:endParaRPr lang="en-SG"/>
          </a:p>
        </p:txBody>
      </p:sp>
    </p:spTree>
    <p:extLst>
      <p:ext uri="{BB962C8B-B14F-4D97-AF65-F5344CB8AC3E}">
        <p14:creationId xmlns:p14="http://schemas.microsoft.com/office/powerpoint/2010/main" val="16545679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A computer is a mechanical or electronic device that can efficiently store, retrieve and manipulate large amounts of information at high speed</a:t>
            </a:r>
            <a:r>
              <a:rPr lang="en-GB" baseline="0" dirty="0" smtClean="0"/>
              <a:t> and with great accuracy. Moreover, it can execute tasks and act upon intermediate results without human intervention. It does this by carrying out a list of instruction called a program.</a:t>
            </a:r>
          </a:p>
          <a:p>
            <a:r>
              <a:rPr lang="en-GB" baseline="0" dirty="0" smtClean="0"/>
              <a:t>System architecture describes the structure, interaction and technology of computer system components. </a:t>
            </a:r>
          </a:p>
          <a:p>
            <a:endParaRPr lang="en-SG" dirty="0"/>
          </a:p>
        </p:txBody>
      </p:sp>
      <p:sp>
        <p:nvSpPr>
          <p:cNvPr id="4" name="Slide Number Placeholder 3"/>
          <p:cNvSpPr>
            <a:spLocks noGrp="1"/>
          </p:cNvSpPr>
          <p:nvPr>
            <p:ph type="sldNum" sz="quarter" idx="10"/>
          </p:nvPr>
        </p:nvSpPr>
        <p:spPr/>
        <p:txBody>
          <a:bodyPr/>
          <a:lstStyle/>
          <a:p>
            <a:fld id="{67B1CD88-12CC-4918-BA04-9EF1AE97A40D}" type="slidenum">
              <a:rPr lang="en-SG" smtClean="0"/>
              <a:t>19</a:t>
            </a:fld>
            <a:endParaRPr lang="en-SG" dirty="0"/>
          </a:p>
        </p:txBody>
      </p:sp>
    </p:spTree>
    <p:extLst>
      <p:ext uri="{BB962C8B-B14F-4D97-AF65-F5344CB8AC3E}">
        <p14:creationId xmlns:p14="http://schemas.microsoft.com/office/powerpoint/2010/main" val="21919057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67B1CD88-12CC-4918-BA04-9EF1AE97A40D}" type="slidenum">
              <a:rPr lang="en-SG" smtClean="0"/>
              <a:t>20</a:t>
            </a:fld>
            <a:endParaRPr lang="en-SG"/>
          </a:p>
        </p:txBody>
      </p:sp>
    </p:spTree>
    <p:extLst>
      <p:ext uri="{BB962C8B-B14F-4D97-AF65-F5344CB8AC3E}">
        <p14:creationId xmlns:p14="http://schemas.microsoft.com/office/powerpoint/2010/main" val="25330638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sz="1200" b="0" i="0" kern="1200" dirty="0" smtClean="0">
                <a:solidFill>
                  <a:schemeClr val="tx1"/>
                </a:solidFill>
                <a:effectLst/>
                <a:latin typeface="+mn-lt"/>
                <a:ea typeface="+mn-ea"/>
                <a:cs typeface="+mn-cs"/>
              </a:rPr>
              <a:t>An </a:t>
            </a:r>
            <a:r>
              <a:rPr lang="en-SG" sz="1200" b="1" i="0" kern="1200" dirty="0" smtClean="0">
                <a:solidFill>
                  <a:schemeClr val="tx1"/>
                </a:solidFill>
                <a:effectLst/>
                <a:latin typeface="+mn-lt"/>
                <a:ea typeface="+mn-ea"/>
                <a:cs typeface="+mn-cs"/>
              </a:rPr>
              <a:t>Enigma machine</a:t>
            </a:r>
            <a:r>
              <a:rPr lang="en-SG" sz="1200" b="0" i="0" kern="1200" dirty="0" smtClean="0">
                <a:solidFill>
                  <a:schemeClr val="tx1"/>
                </a:solidFill>
                <a:effectLst/>
                <a:latin typeface="+mn-lt"/>
                <a:ea typeface="+mn-ea"/>
                <a:cs typeface="+mn-cs"/>
              </a:rPr>
              <a:t> is any of a family of related </a:t>
            </a:r>
            <a:r>
              <a:rPr lang="en-SG" sz="1200" b="0" i="0" u="none" strike="noStrike" kern="1200" dirty="0" smtClean="0">
                <a:solidFill>
                  <a:schemeClr val="tx1"/>
                </a:solidFill>
                <a:effectLst/>
                <a:latin typeface="+mn-lt"/>
                <a:ea typeface="+mn-ea"/>
                <a:cs typeface="+mn-cs"/>
                <a:hlinkClick r:id="rId3" tooltip="Electromechanics"/>
              </a:rPr>
              <a:t>electro-mechanical</a:t>
            </a:r>
            <a:r>
              <a:rPr lang="en-SG" sz="1200" b="0" i="0" kern="1200" dirty="0" smtClean="0">
                <a:solidFill>
                  <a:schemeClr val="tx1"/>
                </a:solidFill>
                <a:effectLst/>
                <a:latin typeface="+mn-lt"/>
                <a:ea typeface="+mn-ea"/>
                <a:cs typeface="+mn-cs"/>
              </a:rPr>
              <a:t> </a:t>
            </a:r>
            <a:r>
              <a:rPr lang="en-SG" sz="1200" b="0" i="0" u="none" strike="noStrike" kern="1200" dirty="0" smtClean="0">
                <a:solidFill>
                  <a:schemeClr val="tx1"/>
                </a:solidFill>
                <a:effectLst/>
                <a:latin typeface="+mn-lt"/>
                <a:ea typeface="+mn-ea"/>
                <a:cs typeface="+mn-cs"/>
                <a:hlinkClick r:id="rId4" tooltip="Rotor machine"/>
              </a:rPr>
              <a:t>rotor cipher machines</a:t>
            </a:r>
            <a:r>
              <a:rPr lang="en-SG" sz="1200" b="0" i="0" kern="1200" dirty="0" smtClean="0">
                <a:solidFill>
                  <a:schemeClr val="tx1"/>
                </a:solidFill>
                <a:effectLst/>
                <a:latin typeface="+mn-lt"/>
                <a:ea typeface="+mn-ea"/>
                <a:cs typeface="+mn-cs"/>
              </a:rPr>
              <a:t> used for the </a:t>
            </a:r>
            <a:r>
              <a:rPr lang="en-SG" sz="1200" b="0" i="0" u="none" strike="noStrike" kern="1200" dirty="0" smtClean="0">
                <a:solidFill>
                  <a:schemeClr val="tx1"/>
                </a:solidFill>
                <a:effectLst/>
                <a:latin typeface="+mn-lt"/>
                <a:ea typeface="+mn-ea"/>
                <a:cs typeface="+mn-cs"/>
                <a:hlinkClick r:id="rId5" tooltip="Encryption"/>
              </a:rPr>
              <a:t>encryption</a:t>
            </a:r>
            <a:r>
              <a:rPr lang="en-SG" sz="1200" b="0" i="0" kern="1200" dirty="0" smtClean="0">
                <a:solidFill>
                  <a:schemeClr val="tx1"/>
                </a:solidFill>
                <a:effectLst/>
                <a:latin typeface="+mn-lt"/>
                <a:ea typeface="+mn-ea"/>
                <a:cs typeface="+mn-cs"/>
              </a:rPr>
              <a:t> and decryption of secret messages. Enigma was invented by the </a:t>
            </a:r>
            <a:r>
              <a:rPr lang="en-SG" sz="1200" b="0" i="0" u="none" strike="noStrike" kern="1200" dirty="0" smtClean="0">
                <a:solidFill>
                  <a:schemeClr val="tx1"/>
                </a:solidFill>
                <a:effectLst/>
                <a:latin typeface="+mn-lt"/>
                <a:ea typeface="+mn-ea"/>
                <a:cs typeface="+mn-cs"/>
                <a:hlinkClick r:id="rId6" tooltip="Germans"/>
              </a:rPr>
              <a:t>German</a:t>
            </a:r>
            <a:r>
              <a:rPr lang="en-SG" sz="1200" b="0" i="0" kern="1200" dirty="0" smtClean="0">
                <a:solidFill>
                  <a:schemeClr val="tx1"/>
                </a:solidFill>
                <a:effectLst/>
                <a:latin typeface="+mn-lt"/>
                <a:ea typeface="+mn-ea"/>
                <a:cs typeface="+mn-cs"/>
              </a:rPr>
              <a:t> engineer </a:t>
            </a:r>
            <a:r>
              <a:rPr lang="en-SG" sz="1200" b="0" i="0" u="none" strike="noStrike" kern="1200" dirty="0" smtClean="0">
                <a:solidFill>
                  <a:schemeClr val="tx1"/>
                </a:solidFill>
                <a:effectLst/>
                <a:latin typeface="+mn-lt"/>
                <a:ea typeface="+mn-ea"/>
                <a:cs typeface="+mn-cs"/>
                <a:hlinkClick r:id="rId7" tooltip="Arthur Scherbius"/>
              </a:rPr>
              <a:t>Arthur </a:t>
            </a:r>
            <a:r>
              <a:rPr lang="en-SG" sz="1200" b="0" i="0" u="none" strike="noStrike" kern="1200" dirty="0" err="1" smtClean="0">
                <a:solidFill>
                  <a:schemeClr val="tx1"/>
                </a:solidFill>
                <a:effectLst/>
                <a:latin typeface="+mn-lt"/>
                <a:ea typeface="+mn-ea"/>
                <a:cs typeface="+mn-cs"/>
                <a:hlinkClick r:id="rId7" tooltip="Arthur Scherbius"/>
              </a:rPr>
              <a:t>Scherbius</a:t>
            </a:r>
            <a:r>
              <a:rPr lang="en-SG" sz="1200" b="0" i="0" kern="1200" dirty="0" smtClean="0">
                <a:solidFill>
                  <a:schemeClr val="tx1"/>
                </a:solidFill>
                <a:effectLst/>
                <a:latin typeface="+mn-lt"/>
                <a:ea typeface="+mn-ea"/>
                <a:cs typeface="+mn-cs"/>
              </a:rPr>
              <a:t> at the end of </a:t>
            </a:r>
            <a:r>
              <a:rPr lang="en-SG" sz="1200" b="0" i="0" u="none" strike="noStrike" kern="1200" dirty="0" smtClean="0">
                <a:solidFill>
                  <a:schemeClr val="tx1"/>
                </a:solidFill>
                <a:effectLst/>
                <a:latin typeface="+mn-lt"/>
                <a:ea typeface="+mn-ea"/>
                <a:cs typeface="+mn-cs"/>
                <a:hlinkClick r:id="rId8" tooltip="World War I"/>
              </a:rPr>
              <a:t>World War I</a:t>
            </a:r>
            <a:r>
              <a:rPr lang="en-SG" sz="1200" b="0" i="0" kern="1200" dirty="0" smtClean="0">
                <a:solidFill>
                  <a:schemeClr val="tx1"/>
                </a:solidFill>
                <a:effectLst/>
                <a:latin typeface="+mn-lt"/>
                <a:ea typeface="+mn-ea"/>
                <a:cs typeface="+mn-cs"/>
              </a:rPr>
              <a:t>.</a:t>
            </a:r>
            <a:r>
              <a:rPr lang="en-SG" sz="1200" b="0" i="0" u="none" strike="noStrike" kern="1200" baseline="30000" dirty="0" smtClean="0">
                <a:solidFill>
                  <a:schemeClr val="tx1"/>
                </a:solidFill>
                <a:effectLst/>
                <a:latin typeface="+mn-lt"/>
                <a:ea typeface="+mn-ea"/>
                <a:cs typeface="+mn-cs"/>
                <a:hlinkClick r:id="rId9"/>
              </a:rPr>
              <a:t>[1]</a:t>
            </a:r>
            <a:r>
              <a:rPr lang="en-SG" sz="1200" b="0" i="0" kern="1200" dirty="0" smtClean="0">
                <a:solidFill>
                  <a:schemeClr val="tx1"/>
                </a:solidFill>
                <a:effectLst/>
                <a:latin typeface="+mn-lt"/>
                <a:ea typeface="+mn-ea"/>
                <a:cs typeface="+mn-cs"/>
              </a:rPr>
              <a:t> The early models were used commercially from the early 1920s, and adopted by military and government services of several countries — most notably by </a:t>
            </a:r>
            <a:r>
              <a:rPr lang="en-SG" sz="1200" b="0" i="0" u="none" strike="noStrike" kern="1200" dirty="0" smtClean="0">
                <a:solidFill>
                  <a:schemeClr val="tx1"/>
                </a:solidFill>
                <a:effectLst/>
                <a:latin typeface="+mn-lt"/>
                <a:ea typeface="+mn-ea"/>
                <a:cs typeface="+mn-cs"/>
                <a:hlinkClick r:id="rId10" tooltip="Nazi Germany"/>
              </a:rPr>
              <a:t>Nazi Germany</a:t>
            </a:r>
            <a:r>
              <a:rPr lang="en-SG" sz="1200" b="0" i="0" kern="1200" dirty="0" smtClean="0">
                <a:solidFill>
                  <a:schemeClr val="tx1"/>
                </a:solidFill>
                <a:effectLst/>
                <a:latin typeface="+mn-lt"/>
                <a:ea typeface="+mn-ea"/>
                <a:cs typeface="+mn-cs"/>
              </a:rPr>
              <a:t> before and during </a:t>
            </a:r>
            <a:r>
              <a:rPr lang="en-SG" sz="1200" b="0" i="0" u="none" strike="noStrike" kern="1200" dirty="0" smtClean="0">
                <a:solidFill>
                  <a:schemeClr val="tx1"/>
                </a:solidFill>
                <a:effectLst/>
                <a:latin typeface="+mn-lt"/>
                <a:ea typeface="+mn-ea"/>
                <a:cs typeface="+mn-cs"/>
                <a:hlinkClick r:id="rId11" tooltip="World War II"/>
              </a:rPr>
              <a:t>World War II</a:t>
            </a:r>
            <a:r>
              <a:rPr lang="en-SG" sz="1200" b="0" i="0" kern="1200" dirty="0" smtClean="0">
                <a:solidFill>
                  <a:schemeClr val="tx1"/>
                </a:solidFill>
                <a:effectLst/>
                <a:latin typeface="+mn-lt"/>
                <a:ea typeface="+mn-ea"/>
                <a:cs typeface="+mn-cs"/>
              </a:rPr>
              <a:t>.</a:t>
            </a:r>
            <a:r>
              <a:rPr lang="en-SG" sz="1200" b="0" i="0" u="none" strike="noStrike" kern="1200" baseline="30000" dirty="0" smtClean="0">
                <a:solidFill>
                  <a:schemeClr val="tx1"/>
                </a:solidFill>
                <a:effectLst/>
                <a:latin typeface="+mn-lt"/>
                <a:ea typeface="+mn-ea"/>
                <a:cs typeface="+mn-cs"/>
                <a:hlinkClick r:id="rId12"/>
              </a:rPr>
              <a:t>[2]</a:t>
            </a:r>
            <a:r>
              <a:rPr lang="en-SG" sz="1200" b="0" i="0" kern="1200" dirty="0" smtClean="0">
                <a:solidFill>
                  <a:schemeClr val="tx1"/>
                </a:solidFill>
                <a:effectLst/>
                <a:latin typeface="+mn-lt"/>
                <a:ea typeface="+mn-ea"/>
                <a:cs typeface="+mn-cs"/>
              </a:rPr>
              <a:t> Several different Enigma models were produced, but the </a:t>
            </a:r>
            <a:r>
              <a:rPr lang="en-SG" sz="1200" b="0" i="0" u="none" strike="noStrike" kern="1200" dirty="0" smtClean="0">
                <a:solidFill>
                  <a:schemeClr val="tx1"/>
                </a:solidFill>
                <a:effectLst/>
                <a:latin typeface="+mn-lt"/>
                <a:ea typeface="+mn-ea"/>
                <a:cs typeface="+mn-cs"/>
                <a:hlinkClick r:id="rId13" tooltip="Wehrmacht"/>
              </a:rPr>
              <a:t>German military</a:t>
            </a:r>
            <a:r>
              <a:rPr lang="en-SG" sz="1200" b="0" i="0" kern="1200" dirty="0" smtClean="0">
                <a:solidFill>
                  <a:schemeClr val="tx1"/>
                </a:solidFill>
                <a:effectLst/>
                <a:latin typeface="+mn-lt"/>
                <a:ea typeface="+mn-ea"/>
                <a:cs typeface="+mn-cs"/>
              </a:rPr>
              <a:t> models are the ones most commonly discussed.</a:t>
            </a:r>
          </a:p>
          <a:p>
            <a:r>
              <a:rPr lang="en-SG" dirty="0" smtClean="0">
                <a:hlinkClick r:id="rId14"/>
              </a:rPr>
              <a:t>https://en.wikipedia.org/wiki/Enigma_machine</a:t>
            </a:r>
            <a:endParaRPr lang="en-SG" dirty="0" smtClean="0"/>
          </a:p>
          <a:p>
            <a:r>
              <a:rPr lang="en-SG" dirty="0" smtClean="0"/>
              <a:t/>
            </a:r>
            <a:br>
              <a:rPr lang="en-SG" dirty="0" smtClean="0"/>
            </a:br>
            <a:endParaRPr lang="en-SG" dirty="0"/>
          </a:p>
        </p:txBody>
      </p:sp>
      <p:sp>
        <p:nvSpPr>
          <p:cNvPr id="4" name="Slide Number Placeholder 3"/>
          <p:cNvSpPr>
            <a:spLocks noGrp="1"/>
          </p:cNvSpPr>
          <p:nvPr>
            <p:ph type="sldNum" sz="quarter" idx="10"/>
          </p:nvPr>
        </p:nvSpPr>
        <p:spPr/>
        <p:txBody>
          <a:bodyPr/>
          <a:lstStyle/>
          <a:p>
            <a:fld id="{67B1CD88-12CC-4918-BA04-9EF1AE97A40D}" type="slidenum">
              <a:rPr lang="en-SG" smtClean="0"/>
              <a:t>21</a:t>
            </a:fld>
            <a:endParaRPr lang="en-SG"/>
          </a:p>
        </p:txBody>
      </p:sp>
    </p:spTree>
    <p:extLst>
      <p:ext uri="{BB962C8B-B14F-4D97-AF65-F5344CB8AC3E}">
        <p14:creationId xmlns:p14="http://schemas.microsoft.com/office/powerpoint/2010/main" val="4143271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sz="1200" b="0" i="0" kern="1200" dirty="0" smtClean="0">
                <a:solidFill>
                  <a:schemeClr val="tx1"/>
                </a:solidFill>
                <a:effectLst/>
                <a:latin typeface="+mn-lt"/>
                <a:ea typeface="+mn-ea"/>
                <a:cs typeface="+mn-cs"/>
              </a:rPr>
              <a:t>The </a:t>
            </a:r>
            <a:r>
              <a:rPr lang="en-SG" sz="1200" b="1" i="0" kern="1200" dirty="0" smtClean="0">
                <a:solidFill>
                  <a:schemeClr val="tx1"/>
                </a:solidFill>
                <a:effectLst/>
                <a:latin typeface="+mn-lt"/>
                <a:ea typeface="+mn-ea"/>
                <a:cs typeface="+mn-cs"/>
              </a:rPr>
              <a:t>Analytical Engine</a:t>
            </a:r>
            <a:r>
              <a:rPr lang="en-SG" sz="1200" b="0" i="0" kern="1200" dirty="0" smtClean="0">
                <a:solidFill>
                  <a:schemeClr val="tx1"/>
                </a:solidFill>
                <a:effectLst/>
                <a:latin typeface="+mn-lt"/>
                <a:ea typeface="+mn-ea"/>
                <a:cs typeface="+mn-cs"/>
              </a:rPr>
              <a:t> was a proposed mechanical </a:t>
            </a:r>
            <a:r>
              <a:rPr lang="en-SG" sz="1200" b="0" i="0" u="none" strike="noStrike" kern="1200" dirty="0" smtClean="0">
                <a:solidFill>
                  <a:schemeClr val="tx1"/>
                </a:solidFill>
                <a:effectLst/>
                <a:latin typeface="+mn-lt"/>
                <a:ea typeface="+mn-ea"/>
                <a:cs typeface="+mn-cs"/>
                <a:hlinkClick r:id="rId3" tooltip="General-purpose computer"/>
              </a:rPr>
              <a:t>general-purpose computer</a:t>
            </a:r>
            <a:r>
              <a:rPr lang="en-SG" sz="1200" b="0" i="0" kern="1200" dirty="0" smtClean="0">
                <a:solidFill>
                  <a:schemeClr val="tx1"/>
                </a:solidFill>
                <a:effectLst/>
                <a:latin typeface="+mn-lt"/>
                <a:ea typeface="+mn-ea"/>
                <a:cs typeface="+mn-cs"/>
              </a:rPr>
              <a:t> designed by English mathematician </a:t>
            </a:r>
            <a:r>
              <a:rPr lang="en-SG" sz="1200" b="0" i="0" u="none" strike="noStrike" kern="1200" dirty="0" smtClean="0">
                <a:solidFill>
                  <a:schemeClr val="tx1"/>
                </a:solidFill>
                <a:effectLst/>
                <a:latin typeface="+mn-lt"/>
                <a:ea typeface="+mn-ea"/>
                <a:cs typeface="+mn-cs"/>
                <a:hlinkClick r:id="rId4" tooltip="Charles Babbage"/>
              </a:rPr>
              <a:t>Charles Babbage</a:t>
            </a:r>
            <a:r>
              <a:rPr lang="en-SG" sz="1200" b="0" i="0" kern="1200" dirty="0" smtClean="0">
                <a:solidFill>
                  <a:schemeClr val="tx1"/>
                </a:solidFill>
                <a:effectLst/>
                <a:latin typeface="+mn-lt"/>
                <a:ea typeface="+mn-ea"/>
                <a:cs typeface="+mn-cs"/>
              </a:rPr>
              <a:t>.</a:t>
            </a:r>
            <a:r>
              <a:rPr lang="en-SG" sz="1200" b="0" i="0" u="none" strike="noStrike" kern="1200" baseline="30000" dirty="0" smtClean="0">
                <a:solidFill>
                  <a:schemeClr val="tx1"/>
                </a:solidFill>
                <a:effectLst/>
                <a:latin typeface="+mn-lt"/>
                <a:ea typeface="+mn-ea"/>
                <a:cs typeface="+mn-cs"/>
                <a:hlinkClick r:id="rId5"/>
              </a:rPr>
              <a:t>[2]</a:t>
            </a:r>
            <a:endParaRPr lang="en-SG" sz="1200" b="0" i="0" kern="1200" dirty="0" smtClean="0">
              <a:solidFill>
                <a:schemeClr val="tx1"/>
              </a:solidFill>
              <a:effectLst/>
              <a:latin typeface="+mn-lt"/>
              <a:ea typeface="+mn-ea"/>
              <a:cs typeface="+mn-cs"/>
            </a:endParaRPr>
          </a:p>
          <a:p>
            <a:r>
              <a:rPr lang="en-SG" sz="1200" b="0" i="0" kern="1200" dirty="0" smtClean="0">
                <a:solidFill>
                  <a:schemeClr val="tx1"/>
                </a:solidFill>
                <a:effectLst/>
                <a:latin typeface="+mn-lt"/>
                <a:ea typeface="+mn-ea"/>
                <a:cs typeface="+mn-cs"/>
              </a:rPr>
              <a:t>It was first described in 1837 as the successor to Babbage's </a:t>
            </a:r>
            <a:r>
              <a:rPr lang="en-SG" sz="1200" b="0" i="0" u="none" strike="noStrike" kern="1200" dirty="0" smtClean="0">
                <a:solidFill>
                  <a:schemeClr val="tx1"/>
                </a:solidFill>
                <a:effectLst/>
                <a:latin typeface="+mn-lt"/>
                <a:ea typeface="+mn-ea"/>
                <a:cs typeface="+mn-cs"/>
                <a:hlinkClick r:id="rId6" tooltip="Difference engine"/>
              </a:rPr>
              <a:t>Difference engine</a:t>
            </a:r>
            <a:r>
              <a:rPr lang="en-SG" sz="1200" b="0" i="0" kern="1200" dirty="0" smtClean="0">
                <a:solidFill>
                  <a:schemeClr val="tx1"/>
                </a:solidFill>
                <a:effectLst/>
                <a:latin typeface="+mn-lt"/>
                <a:ea typeface="+mn-ea"/>
                <a:cs typeface="+mn-cs"/>
              </a:rPr>
              <a:t>, a design for a mechanical computer. The Analytical Engine incorporated an </a:t>
            </a:r>
            <a:r>
              <a:rPr lang="en-SG" sz="1200" b="0" i="0" u="none" strike="noStrike" kern="1200" dirty="0" smtClean="0">
                <a:solidFill>
                  <a:schemeClr val="tx1"/>
                </a:solidFill>
                <a:effectLst/>
                <a:latin typeface="+mn-lt"/>
                <a:ea typeface="+mn-ea"/>
                <a:cs typeface="+mn-cs"/>
                <a:hlinkClick r:id="rId7" tooltip="Arithmetic logic unit"/>
              </a:rPr>
              <a:t>arithmetic logic unit</a:t>
            </a:r>
            <a:r>
              <a:rPr lang="en-SG" sz="1200" b="0" i="0" kern="1200" dirty="0" smtClean="0">
                <a:solidFill>
                  <a:schemeClr val="tx1"/>
                </a:solidFill>
                <a:effectLst/>
                <a:latin typeface="+mn-lt"/>
                <a:ea typeface="+mn-ea"/>
                <a:cs typeface="+mn-cs"/>
              </a:rPr>
              <a:t>, </a:t>
            </a:r>
            <a:r>
              <a:rPr lang="en-SG" sz="1200" b="0" i="0" u="none" strike="noStrike" kern="1200" dirty="0" smtClean="0">
                <a:solidFill>
                  <a:schemeClr val="tx1"/>
                </a:solidFill>
                <a:effectLst/>
                <a:latin typeface="+mn-lt"/>
                <a:ea typeface="+mn-ea"/>
                <a:cs typeface="+mn-cs"/>
                <a:hlinkClick r:id="rId8" tooltip="Control flow"/>
              </a:rPr>
              <a:t>control flow</a:t>
            </a:r>
            <a:r>
              <a:rPr lang="en-SG" sz="1200" b="0" i="0" kern="1200" dirty="0" smtClean="0">
                <a:solidFill>
                  <a:schemeClr val="tx1"/>
                </a:solidFill>
                <a:effectLst/>
                <a:latin typeface="+mn-lt"/>
                <a:ea typeface="+mn-ea"/>
                <a:cs typeface="+mn-cs"/>
              </a:rPr>
              <a:t> in the form of </a:t>
            </a:r>
            <a:r>
              <a:rPr lang="en-SG" sz="1200" b="0" i="0" u="none" strike="noStrike" kern="1200" dirty="0" smtClean="0">
                <a:solidFill>
                  <a:schemeClr val="tx1"/>
                </a:solidFill>
                <a:effectLst/>
                <a:latin typeface="+mn-lt"/>
                <a:ea typeface="+mn-ea"/>
                <a:cs typeface="+mn-cs"/>
                <a:hlinkClick r:id="rId9" tooltip="Conditional branching"/>
              </a:rPr>
              <a:t>conditional branching</a:t>
            </a:r>
            <a:r>
              <a:rPr lang="en-SG" sz="1200" b="0" i="0" kern="1200" dirty="0" smtClean="0">
                <a:solidFill>
                  <a:schemeClr val="tx1"/>
                </a:solidFill>
                <a:effectLst/>
                <a:latin typeface="+mn-lt"/>
                <a:ea typeface="+mn-ea"/>
                <a:cs typeface="+mn-cs"/>
              </a:rPr>
              <a:t> and </a:t>
            </a:r>
            <a:r>
              <a:rPr lang="en-SG" sz="1200" b="0" i="0" u="none" strike="noStrike" kern="1200" dirty="0" smtClean="0">
                <a:solidFill>
                  <a:schemeClr val="tx1"/>
                </a:solidFill>
                <a:effectLst/>
                <a:latin typeface="+mn-lt"/>
                <a:ea typeface="+mn-ea"/>
                <a:cs typeface="+mn-cs"/>
                <a:hlinkClick r:id="rId10" tooltip="Program loop"/>
              </a:rPr>
              <a:t>loops</a:t>
            </a:r>
            <a:r>
              <a:rPr lang="en-SG" sz="1200" b="0" i="0" kern="1200" dirty="0" smtClean="0">
                <a:solidFill>
                  <a:schemeClr val="tx1"/>
                </a:solidFill>
                <a:effectLst/>
                <a:latin typeface="+mn-lt"/>
                <a:ea typeface="+mn-ea"/>
                <a:cs typeface="+mn-cs"/>
              </a:rPr>
              <a:t>, and integrated </a:t>
            </a:r>
            <a:r>
              <a:rPr lang="en-SG" sz="1200" b="0" i="0" u="none" strike="noStrike" kern="1200" dirty="0" smtClean="0">
                <a:solidFill>
                  <a:schemeClr val="tx1"/>
                </a:solidFill>
                <a:effectLst/>
                <a:latin typeface="+mn-lt"/>
                <a:ea typeface="+mn-ea"/>
                <a:cs typeface="+mn-cs"/>
                <a:hlinkClick r:id="rId11" tooltip="Computer memory"/>
              </a:rPr>
              <a:t>memory</a:t>
            </a:r>
            <a:r>
              <a:rPr lang="en-SG" sz="1200" b="0" i="0" kern="1200" dirty="0" smtClean="0">
                <a:solidFill>
                  <a:schemeClr val="tx1"/>
                </a:solidFill>
                <a:effectLst/>
                <a:latin typeface="+mn-lt"/>
                <a:ea typeface="+mn-ea"/>
                <a:cs typeface="+mn-cs"/>
              </a:rPr>
              <a:t>, making it the first design for a general-purpose computer that could be described in modern terms as </a:t>
            </a:r>
            <a:r>
              <a:rPr lang="en-SG" sz="1200" b="0" i="0" u="none" strike="noStrike" kern="1200" dirty="0" smtClean="0">
                <a:solidFill>
                  <a:schemeClr val="tx1"/>
                </a:solidFill>
                <a:effectLst/>
                <a:latin typeface="+mn-lt"/>
                <a:ea typeface="+mn-ea"/>
                <a:cs typeface="+mn-cs"/>
                <a:hlinkClick r:id="rId12" tooltip="Turing-complete"/>
              </a:rPr>
              <a:t>Turing-complete</a:t>
            </a:r>
            <a:r>
              <a:rPr lang="en-SG" sz="1200" b="0" i="0" kern="1200" dirty="0" smtClean="0">
                <a:solidFill>
                  <a:schemeClr val="tx1"/>
                </a:solidFill>
                <a:effectLst/>
                <a:latin typeface="+mn-lt"/>
                <a:ea typeface="+mn-ea"/>
                <a:cs typeface="+mn-cs"/>
              </a:rPr>
              <a:t>.</a:t>
            </a:r>
            <a:r>
              <a:rPr lang="en-SG" sz="1200" b="0" i="0" u="none" strike="noStrike" kern="1200" baseline="30000" dirty="0" smtClean="0">
                <a:solidFill>
                  <a:schemeClr val="tx1"/>
                </a:solidFill>
                <a:effectLst/>
                <a:latin typeface="+mn-lt"/>
                <a:ea typeface="+mn-ea"/>
                <a:cs typeface="+mn-cs"/>
                <a:hlinkClick r:id="rId13"/>
              </a:rPr>
              <a:t>[3]</a:t>
            </a:r>
            <a:r>
              <a:rPr lang="en-SG" sz="1200" b="0" i="0" u="none" strike="noStrike" kern="1200" baseline="30000" dirty="0" smtClean="0">
                <a:solidFill>
                  <a:schemeClr val="tx1"/>
                </a:solidFill>
                <a:effectLst/>
                <a:latin typeface="+mn-lt"/>
                <a:ea typeface="+mn-ea"/>
                <a:cs typeface="+mn-cs"/>
                <a:hlinkClick r:id="rId14"/>
              </a:rPr>
              <a:t>[4]</a:t>
            </a:r>
            <a:endParaRPr lang="en-SG" sz="1200" b="0" i="0" kern="1200" dirty="0" smtClean="0">
              <a:solidFill>
                <a:schemeClr val="tx1"/>
              </a:solidFill>
              <a:effectLst/>
              <a:latin typeface="+mn-lt"/>
              <a:ea typeface="+mn-ea"/>
              <a:cs typeface="+mn-cs"/>
            </a:endParaRPr>
          </a:p>
          <a:p>
            <a:r>
              <a:rPr lang="en-SG" sz="1200" b="0" i="0" kern="1200" dirty="0" smtClean="0">
                <a:solidFill>
                  <a:schemeClr val="tx1"/>
                </a:solidFill>
                <a:effectLst/>
                <a:latin typeface="+mn-lt"/>
                <a:ea typeface="+mn-ea"/>
                <a:cs typeface="+mn-cs"/>
              </a:rPr>
              <a:t>Babbage was never able to complete construction of any of his machines due to conflicts with his chief engineer and inadequate funding.</a:t>
            </a:r>
            <a:r>
              <a:rPr lang="en-SG" sz="1200" b="0" i="0" u="none" strike="noStrike" kern="1200" baseline="30000" dirty="0" smtClean="0">
                <a:solidFill>
                  <a:schemeClr val="tx1"/>
                </a:solidFill>
                <a:effectLst/>
                <a:latin typeface="+mn-lt"/>
                <a:ea typeface="+mn-ea"/>
                <a:cs typeface="+mn-cs"/>
                <a:hlinkClick r:id="rId15"/>
              </a:rPr>
              <a:t>[5]</a:t>
            </a:r>
            <a:r>
              <a:rPr lang="en-SG" sz="1200" b="0" i="0" u="none" strike="noStrike" kern="1200" baseline="30000" dirty="0" smtClean="0">
                <a:solidFill>
                  <a:schemeClr val="tx1"/>
                </a:solidFill>
                <a:effectLst/>
                <a:latin typeface="+mn-lt"/>
                <a:ea typeface="+mn-ea"/>
                <a:cs typeface="+mn-cs"/>
                <a:hlinkClick r:id="rId16"/>
              </a:rPr>
              <a:t>[6]</a:t>
            </a:r>
            <a:r>
              <a:rPr lang="en-SG" sz="1200" b="0" i="0" kern="1200" dirty="0" smtClean="0">
                <a:solidFill>
                  <a:schemeClr val="tx1"/>
                </a:solidFill>
                <a:effectLst/>
                <a:latin typeface="+mn-lt"/>
                <a:ea typeface="+mn-ea"/>
                <a:cs typeface="+mn-cs"/>
              </a:rPr>
              <a:t> It was not until the 1940s that </a:t>
            </a:r>
            <a:r>
              <a:rPr lang="en-SG" sz="1200" b="0" i="0" u="none" strike="noStrike" kern="1200" dirty="0" smtClean="0">
                <a:solidFill>
                  <a:schemeClr val="tx1"/>
                </a:solidFill>
                <a:effectLst/>
                <a:latin typeface="+mn-lt"/>
                <a:ea typeface="+mn-ea"/>
                <a:cs typeface="+mn-cs"/>
                <a:hlinkClick r:id="rId17" tooltip="History of computing hardware"/>
              </a:rPr>
              <a:t>the first general-purpose computers</a:t>
            </a:r>
            <a:r>
              <a:rPr lang="en-SG" sz="1200" b="0" i="0" kern="1200" dirty="0" smtClean="0">
                <a:solidFill>
                  <a:schemeClr val="tx1"/>
                </a:solidFill>
                <a:effectLst/>
                <a:latin typeface="+mn-lt"/>
                <a:ea typeface="+mn-ea"/>
                <a:cs typeface="+mn-cs"/>
              </a:rPr>
              <a:t> were actually built.</a:t>
            </a:r>
          </a:p>
          <a:p>
            <a:endParaRPr lang="en-SG" dirty="0"/>
          </a:p>
        </p:txBody>
      </p:sp>
      <p:sp>
        <p:nvSpPr>
          <p:cNvPr id="4" name="Slide Number Placeholder 3"/>
          <p:cNvSpPr>
            <a:spLocks noGrp="1"/>
          </p:cNvSpPr>
          <p:nvPr>
            <p:ph type="sldNum" sz="quarter" idx="10"/>
          </p:nvPr>
        </p:nvSpPr>
        <p:spPr/>
        <p:txBody>
          <a:bodyPr/>
          <a:lstStyle/>
          <a:p>
            <a:fld id="{67B1CD88-12CC-4918-BA04-9EF1AE97A40D}" type="slidenum">
              <a:rPr lang="en-SG" smtClean="0"/>
              <a:t>22</a:t>
            </a:fld>
            <a:endParaRPr lang="en-SG"/>
          </a:p>
        </p:txBody>
      </p:sp>
    </p:spTree>
    <p:extLst>
      <p:ext uri="{BB962C8B-B14F-4D97-AF65-F5344CB8AC3E}">
        <p14:creationId xmlns:p14="http://schemas.microsoft.com/office/powerpoint/2010/main" val="14815250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sz="1200" b="1" i="0" kern="1200" dirty="0" smtClean="0">
                <a:solidFill>
                  <a:schemeClr val="tx1"/>
                </a:solidFill>
                <a:effectLst/>
                <a:latin typeface="+mn-lt"/>
                <a:ea typeface="+mn-ea"/>
                <a:cs typeface="+mn-cs"/>
              </a:rPr>
              <a:t>ENIAC</a:t>
            </a:r>
            <a:r>
              <a:rPr lang="en-SG" sz="1200" b="0" i="0" kern="1200" dirty="0" smtClean="0">
                <a:solidFill>
                  <a:schemeClr val="tx1"/>
                </a:solidFill>
                <a:effectLst/>
                <a:latin typeface="+mn-lt"/>
                <a:ea typeface="+mn-ea"/>
                <a:cs typeface="+mn-cs"/>
              </a:rPr>
              <a:t> (</a:t>
            </a:r>
            <a:r>
              <a:rPr lang="en-SG" sz="1200" b="1" i="0" kern="1200" dirty="0" smtClean="0">
                <a:solidFill>
                  <a:schemeClr val="tx1"/>
                </a:solidFill>
                <a:effectLst/>
                <a:latin typeface="+mn-lt"/>
                <a:ea typeface="+mn-ea"/>
                <a:cs typeface="+mn-cs"/>
              </a:rPr>
              <a:t>Electronic Numerical Integrator And Computer</a:t>
            </a:r>
            <a:r>
              <a:rPr lang="en-SG" sz="1200" b="0" i="0" kern="1200" dirty="0" smtClean="0">
                <a:solidFill>
                  <a:schemeClr val="tx1"/>
                </a:solidFill>
                <a:effectLst/>
                <a:latin typeface="+mn-lt"/>
                <a:ea typeface="+mn-ea"/>
                <a:cs typeface="+mn-cs"/>
              </a:rPr>
              <a:t>) was the first electronic </a:t>
            </a:r>
            <a:r>
              <a:rPr lang="en-SG" sz="1200" b="1" i="0" kern="1200" dirty="0" smtClean="0">
                <a:solidFill>
                  <a:schemeClr val="tx1"/>
                </a:solidFill>
                <a:effectLst/>
                <a:latin typeface="+mn-lt"/>
                <a:ea typeface="+mn-ea"/>
                <a:cs typeface="+mn-cs"/>
              </a:rPr>
              <a:t>general-purpose</a:t>
            </a:r>
            <a:r>
              <a:rPr lang="en-SG" sz="1200" b="0" i="0" kern="1200" dirty="0" smtClean="0">
                <a:solidFill>
                  <a:schemeClr val="tx1"/>
                </a:solidFill>
                <a:effectLst/>
                <a:latin typeface="+mn-lt"/>
                <a:ea typeface="+mn-ea"/>
                <a:cs typeface="+mn-cs"/>
              </a:rPr>
              <a:t> </a:t>
            </a:r>
            <a:r>
              <a:rPr lang="en-SG" sz="1200" b="0" i="0" u="none" strike="noStrike" kern="1200" dirty="0" smtClean="0">
                <a:solidFill>
                  <a:schemeClr val="tx1"/>
                </a:solidFill>
                <a:effectLst/>
                <a:latin typeface="+mn-lt"/>
                <a:ea typeface="+mn-ea"/>
                <a:cs typeface="+mn-cs"/>
                <a:hlinkClick r:id="rId3" tooltip="Computer"/>
              </a:rPr>
              <a:t>computer</a:t>
            </a:r>
            <a:r>
              <a:rPr lang="en-SG" sz="1200" b="0" i="0" kern="1200" dirty="0" smtClean="0">
                <a:solidFill>
                  <a:schemeClr val="tx1"/>
                </a:solidFill>
                <a:effectLst/>
                <a:latin typeface="+mn-lt"/>
                <a:ea typeface="+mn-ea"/>
                <a:cs typeface="+mn-cs"/>
              </a:rPr>
              <a:t>. It was </a:t>
            </a:r>
            <a:r>
              <a:rPr lang="en-SG" sz="1200" b="0" i="0" u="none" strike="noStrike" kern="1200" dirty="0" smtClean="0">
                <a:solidFill>
                  <a:schemeClr val="tx1"/>
                </a:solidFill>
                <a:effectLst/>
                <a:latin typeface="+mn-lt"/>
                <a:ea typeface="+mn-ea"/>
                <a:cs typeface="+mn-cs"/>
                <a:hlinkClick r:id="rId4" tooltip="Turing complete"/>
              </a:rPr>
              <a:t>Turing-complete</a:t>
            </a:r>
            <a:r>
              <a:rPr lang="en-SG" sz="1200" b="0" i="0" kern="1200" dirty="0" smtClean="0">
                <a:solidFill>
                  <a:schemeClr val="tx1"/>
                </a:solidFill>
                <a:effectLst/>
                <a:latin typeface="+mn-lt"/>
                <a:ea typeface="+mn-ea"/>
                <a:cs typeface="+mn-cs"/>
              </a:rPr>
              <a:t>, digital, and capable of being reprogrammed to solve a full range of computing problems.</a:t>
            </a:r>
          </a:p>
          <a:p>
            <a:r>
              <a:rPr lang="en-SG" sz="1200" b="0" i="0" kern="1200" dirty="0" smtClean="0">
                <a:solidFill>
                  <a:schemeClr val="tx1"/>
                </a:solidFill>
                <a:effectLst/>
                <a:latin typeface="+mn-lt"/>
                <a:ea typeface="+mn-ea"/>
                <a:cs typeface="+mn-cs"/>
              </a:rPr>
              <a:t>ENIAC was designed to calculate </a:t>
            </a:r>
            <a:r>
              <a:rPr lang="en-SG" sz="1200" b="0" i="0" u="none" strike="noStrike" kern="1200" dirty="0" smtClean="0">
                <a:solidFill>
                  <a:schemeClr val="tx1"/>
                </a:solidFill>
                <a:effectLst/>
                <a:latin typeface="+mn-lt"/>
                <a:ea typeface="+mn-ea"/>
                <a:cs typeface="+mn-cs"/>
                <a:hlinkClick r:id="rId5" tooltip="Artillery"/>
              </a:rPr>
              <a:t>artillery</a:t>
            </a:r>
            <a:r>
              <a:rPr lang="en-SG" sz="1200" b="0" i="0" kern="1200" dirty="0" smtClean="0">
                <a:solidFill>
                  <a:schemeClr val="tx1"/>
                </a:solidFill>
                <a:effectLst/>
                <a:latin typeface="+mn-lt"/>
                <a:ea typeface="+mn-ea"/>
                <a:cs typeface="+mn-cs"/>
              </a:rPr>
              <a:t> </a:t>
            </a:r>
            <a:r>
              <a:rPr lang="en-SG" sz="1200" b="0" i="0" u="none" strike="noStrike" kern="1200" dirty="0" smtClean="0">
                <a:solidFill>
                  <a:schemeClr val="tx1"/>
                </a:solidFill>
                <a:effectLst/>
                <a:latin typeface="+mn-lt"/>
                <a:ea typeface="+mn-ea"/>
                <a:cs typeface="+mn-cs"/>
                <a:hlinkClick r:id="rId6" tooltip="External ballistics"/>
              </a:rPr>
              <a:t>firing tables</a:t>
            </a:r>
            <a:r>
              <a:rPr lang="en-SG" sz="1200" b="0" i="0" kern="1200" dirty="0" smtClean="0">
                <a:solidFill>
                  <a:schemeClr val="tx1"/>
                </a:solidFill>
                <a:effectLst/>
                <a:latin typeface="+mn-lt"/>
                <a:ea typeface="+mn-ea"/>
                <a:cs typeface="+mn-cs"/>
              </a:rPr>
              <a:t> for the </a:t>
            </a:r>
            <a:r>
              <a:rPr lang="en-SG" sz="1200" b="0" i="0" u="none" strike="noStrike" kern="1200" dirty="0" smtClean="0">
                <a:solidFill>
                  <a:schemeClr val="tx1"/>
                </a:solidFill>
                <a:effectLst/>
                <a:latin typeface="+mn-lt"/>
                <a:ea typeface="+mn-ea"/>
                <a:cs typeface="+mn-cs"/>
                <a:hlinkClick r:id="rId7" tooltip="United States Army"/>
              </a:rPr>
              <a:t>United States Army</a:t>
            </a:r>
            <a:r>
              <a:rPr lang="en-SG" sz="1200" b="0" i="0" kern="1200" dirty="0" smtClean="0">
                <a:solidFill>
                  <a:schemeClr val="tx1"/>
                </a:solidFill>
                <a:effectLst/>
                <a:latin typeface="+mn-lt"/>
                <a:ea typeface="+mn-ea"/>
                <a:cs typeface="+mn-cs"/>
              </a:rPr>
              <a:t>'s </a:t>
            </a:r>
            <a:r>
              <a:rPr lang="en-SG" sz="1200" b="0" i="0" u="none" strike="noStrike" kern="1200" dirty="0" smtClean="0">
                <a:solidFill>
                  <a:schemeClr val="tx1"/>
                </a:solidFill>
                <a:effectLst/>
                <a:latin typeface="+mn-lt"/>
                <a:ea typeface="+mn-ea"/>
                <a:cs typeface="+mn-cs"/>
                <a:hlinkClick r:id="rId8" tooltip="Ballistic Research Laboratory"/>
              </a:rPr>
              <a:t>Ballistic Research Laboratory</a:t>
            </a:r>
            <a:r>
              <a:rPr lang="en-SG" sz="1200" b="0" i="0" kern="1200" dirty="0" smtClean="0">
                <a:solidFill>
                  <a:schemeClr val="tx1"/>
                </a:solidFill>
                <a:effectLst/>
                <a:latin typeface="+mn-lt"/>
                <a:ea typeface="+mn-ea"/>
                <a:cs typeface="+mn-cs"/>
              </a:rPr>
              <a:t>. When ENIAC was announced in 1946 it was heralded in the press as a "Giant Brain“. It had a speed of one thousand times that of electro-mechanical machines. It could accurately perform up to 5000 additions per second.</a:t>
            </a:r>
          </a:p>
          <a:p>
            <a:endParaRPr lang="en-SG" dirty="0"/>
          </a:p>
        </p:txBody>
      </p:sp>
      <p:sp>
        <p:nvSpPr>
          <p:cNvPr id="4" name="Slide Number Placeholder 3"/>
          <p:cNvSpPr>
            <a:spLocks noGrp="1"/>
          </p:cNvSpPr>
          <p:nvPr>
            <p:ph type="sldNum" sz="quarter" idx="10"/>
          </p:nvPr>
        </p:nvSpPr>
        <p:spPr/>
        <p:txBody>
          <a:bodyPr/>
          <a:lstStyle/>
          <a:p>
            <a:fld id="{67B1CD88-12CC-4918-BA04-9EF1AE97A40D}" type="slidenum">
              <a:rPr lang="en-SG" smtClean="0"/>
              <a:t>23</a:t>
            </a:fld>
            <a:endParaRPr lang="en-SG"/>
          </a:p>
        </p:txBody>
      </p:sp>
    </p:spTree>
    <p:extLst>
      <p:ext uri="{BB962C8B-B14F-4D97-AF65-F5344CB8AC3E}">
        <p14:creationId xmlns:p14="http://schemas.microsoft.com/office/powerpoint/2010/main" val="4952711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Around 1940, Howard Aiken’s Mark</a:t>
            </a:r>
            <a:r>
              <a:rPr lang="en-GB" baseline="0" dirty="0" smtClean="0"/>
              <a:t> I,</a:t>
            </a:r>
            <a:r>
              <a:rPr lang="en-GB" dirty="0" smtClean="0"/>
              <a:t> at Harvard</a:t>
            </a:r>
            <a:r>
              <a:rPr lang="en-GB" baseline="0" dirty="0" smtClean="0"/>
              <a:t> University, could not act independently on its intermediate results. </a:t>
            </a:r>
          </a:p>
          <a:p>
            <a:r>
              <a:rPr lang="en-GB" baseline="0" dirty="0" err="1" smtClean="0"/>
              <a:t>Atanasoff</a:t>
            </a:r>
            <a:r>
              <a:rPr lang="en-GB" baseline="0" dirty="0" smtClean="0"/>
              <a:t> and Berry computer, at Iowa State University, required frequent intervention by an operator during its computations.</a:t>
            </a:r>
          </a:p>
          <a:p>
            <a:endParaRPr lang="en-GB" baseline="0" dirty="0" smtClean="0"/>
          </a:p>
          <a:p>
            <a:endParaRPr lang="en-SG" dirty="0"/>
          </a:p>
        </p:txBody>
      </p:sp>
      <p:sp>
        <p:nvSpPr>
          <p:cNvPr id="4" name="Slide Number Placeholder 3"/>
          <p:cNvSpPr>
            <a:spLocks noGrp="1"/>
          </p:cNvSpPr>
          <p:nvPr>
            <p:ph type="sldNum" sz="quarter" idx="10"/>
          </p:nvPr>
        </p:nvSpPr>
        <p:spPr/>
        <p:txBody>
          <a:bodyPr/>
          <a:lstStyle/>
          <a:p>
            <a:fld id="{67B1CD88-12CC-4918-BA04-9EF1AE97A40D}" type="slidenum">
              <a:rPr lang="en-SG" smtClean="0"/>
              <a:t>24</a:t>
            </a:fld>
            <a:endParaRPr lang="en-SG"/>
          </a:p>
        </p:txBody>
      </p:sp>
    </p:spTree>
    <p:extLst>
      <p:ext uri="{BB962C8B-B14F-4D97-AF65-F5344CB8AC3E}">
        <p14:creationId xmlns:p14="http://schemas.microsoft.com/office/powerpoint/2010/main" val="4448696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SG" dirty="0" smtClean="0"/>
              <a:t>The IBM System/360 Model 50 had approximately ten times the internal power of the Model 30 when performing a mix of computations. It was the most powerful unit in the medium price range with communication facilities.</a:t>
            </a:r>
          </a:p>
          <a:p>
            <a:endParaRPr lang="en-SG" dirty="0"/>
          </a:p>
        </p:txBody>
      </p:sp>
      <p:sp>
        <p:nvSpPr>
          <p:cNvPr id="4" name="Slide Number Placeholder 3"/>
          <p:cNvSpPr>
            <a:spLocks noGrp="1"/>
          </p:cNvSpPr>
          <p:nvPr>
            <p:ph type="sldNum" sz="quarter" idx="10"/>
          </p:nvPr>
        </p:nvSpPr>
        <p:spPr/>
        <p:txBody>
          <a:bodyPr/>
          <a:lstStyle/>
          <a:p>
            <a:fld id="{67B1CD88-12CC-4918-BA04-9EF1AE97A40D}" type="slidenum">
              <a:rPr lang="en-SG" smtClean="0"/>
              <a:t>25</a:t>
            </a:fld>
            <a:endParaRPr lang="en-SG"/>
          </a:p>
        </p:txBody>
      </p:sp>
    </p:spTree>
    <p:extLst>
      <p:ext uri="{BB962C8B-B14F-4D97-AF65-F5344CB8AC3E}">
        <p14:creationId xmlns:p14="http://schemas.microsoft.com/office/powerpoint/2010/main" val="6040760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sz="1200" b="0" i="0" u="none" strike="noStrike" kern="1200" baseline="0" dirty="0" smtClean="0">
                <a:solidFill>
                  <a:schemeClr val="tx1"/>
                </a:solidFill>
                <a:latin typeface="+mn-lt"/>
                <a:ea typeface="+mn-ea"/>
                <a:cs typeface="+mn-cs"/>
              </a:rPr>
              <a:t>	</a:t>
            </a:r>
            <a:r>
              <a:rPr lang="en-SG" sz="1200" b="1" i="0" u="none" strike="noStrike" kern="1200" baseline="0" dirty="0" smtClean="0">
                <a:solidFill>
                  <a:schemeClr val="tx1"/>
                </a:solidFill>
                <a:latin typeface="+mn-lt"/>
                <a:ea typeface="+mn-ea"/>
                <a:cs typeface="+mn-cs"/>
              </a:rPr>
              <a:t>1st Generation 	2nd Generation 	3rd Generation 	4th Generation </a:t>
            </a:r>
            <a:endParaRPr lang="en-SG" sz="1200" b="0" i="0" u="none" strike="noStrike" kern="1200" baseline="0" dirty="0" smtClean="0">
              <a:solidFill>
                <a:schemeClr val="tx1"/>
              </a:solidFill>
              <a:latin typeface="+mn-lt"/>
              <a:ea typeface="+mn-ea"/>
              <a:cs typeface="+mn-cs"/>
            </a:endParaRPr>
          </a:p>
          <a:p>
            <a:r>
              <a:rPr lang="en-SG" sz="1200" b="1" i="0" u="none" strike="noStrike" kern="1200" baseline="0" dirty="0" smtClean="0">
                <a:solidFill>
                  <a:schemeClr val="tx1"/>
                </a:solidFill>
                <a:latin typeface="+mn-lt"/>
                <a:ea typeface="+mn-ea"/>
                <a:cs typeface="+mn-cs"/>
              </a:rPr>
              <a:t>Period</a:t>
            </a:r>
            <a:r>
              <a:rPr lang="en-SG" sz="1200" b="0" i="0" u="none" strike="noStrike" kern="1200" baseline="0" dirty="0" smtClean="0">
                <a:solidFill>
                  <a:schemeClr val="tx1"/>
                </a:solidFill>
                <a:latin typeface="+mn-lt"/>
                <a:ea typeface="+mn-ea"/>
                <a:cs typeface="+mn-cs"/>
              </a:rPr>
              <a:t> 	1940-1956 		1956-1963 		1964-1980 		1981 – present </a:t>
            </a:r>
          </a:p>
          <a:p>
            <a:r>
              <a:rPr lang="en-SG" sz="1200" b="1" i="0" u="none" strike="noStrike" kern="1200" baseline="0" dirty="0" smtClean="0">
                <a:solidFill>
                  <a:schemeClr val="tx1"/>
                </a:solidFill>
                <a:latin typeface="+mn-lt"/>
                <a:ea typeface="+mn-ea"/>
                <a:cs typeface="+mn-cs"/>
              </a:rPr>
              <a:t>Build Tech </a:t>
            </a:r>
            <a:r>
              <a:rPr lang="en-SG" sz="1200" b="0" i="0" u="none" strike="noStrike" kern="1200" baseline="0" dirty="0" smtClean="0">
                <a:solidFill>
                  <a:schemeClr val="tx1"/>
                </a:solidFill>
                <a:latin typeface="+mn-lt"/>
                <a:ea typeface="+mn-ea"/>
                <a:cs typeface="+mn-cs"/>
              </a:rPr>
              <a:t>	Vacuum Tubes 	Transistors 		Integrated Circuits 	VLSI 	</a:t>
            </a:r>
          </a:p>
          <a:p>
            <a:r>
              <a:rPr lang="en-SG" sz="1200" b="1" i="0" u="none" strike="noStrike" kern="1200" baseline="0" dirty="0" smtClean="0">
                <a:solidFill>
                  <a:schemeClr val="tx1"/>
                </a:solidFill>
                <a:latin typeface="+mn-lt"/>
                <a:ea typeface="+mn-ea"/>
                <a:cs typeface="+mn-cs"/>
              </a:rPr>
              <a:t>Construct</a:t>
            </a:r>
            <a:r>
              <a:rPr lang="en-SG" sz="1200" b="0" i="0" u="none" strike="noStrike" kern="1200" baseline="0" dirty="0" smtClean="0">
                <a:solidFill>
                  <a:schemeClr val="tx1"/>
                </a:solidFill>
                <a:latin typeface="+mn-lt"/>
                <a:ea typeface="+mn-ea"/>
                <a:cs typeface="+mn-cs"/>
              </a:rPr>
              <a:t> 	Large buildings ENIAC 1 	Mainframes 		Minicomputers 	Personal Computers &amp; Workstations 	</a:t>
            </a:r>
          </a:p>
          <a:p>
            <a:r>
              <a:rPr lang="en-SG" sz="1200" b="1" i="0" u="none" strike="noStrike" kern="1200" baseline="0" dirty="0" smtClean="0">
                <a:solidFill>
                  <a:schemeClr val="tx1"/>
                </a:solidFill>
                <a:latin typeface="+mn-lt"/>
                <a:ea typeface="+mn-ea"/>
                <a:cs typeface="+mn-cs"/>
              </a:rPr>
              <a:t>OS Type </a:t>
            </a:r>
            <a:r>
              <a:rPr lang="en-SG" sz="1200" b="0" i="0" u="none" strike="noStrike" kern="1200" baseline="0" dirty="0" smtClean="0">
                <a:solidFill>
                  <a:schemeClr val="tx1"/>
                </a:solidFill>
                <a:latin typeface="+mn-lt"/>
                <a:ea typeface="+mn-ea"/>
                <a:cs typeface="+mn-cs"/>
              </a:rPr>
              <a:t>	Embedded, Single purpose Batch processing systems 	Multi-user, multi-tasking 	Multi-user, Multi-tasking 	</a:t>
            </a:r>
          </a:p>
          <a:p>
            <a:endParaRPr lang="en-SG" dirty="0" smtClean="0"/>
          </a:p>
          <a:p>
            <a:endParaRPr lang="en-SG" dirty="0"/>
          </a:p>
        </p:txBody>
      </p:sp>
      <p:sp>
        <p:nvSpPr>
          <p:cNvPr id="4" name="Slide Number Placeholder 3"/>
          <p:cNvSpPr>
            <a:spLocks noGrp="1"/>
          </p:cNvSpPr>
          <p:nvPr>
            <p:ph type="sldNum" sz="quarter" idx="10"/>
          </p:nvPr>
        </p:nvSpPr>
        <p:spPr/>
        <p:txBody>
          <a:bodyPr/>
          <a:lstStyle/>
          <a:p>
            <a:fld id="{67B1CD88-12CC-4918-BA04-9EF1AE97A40D}" type="slidenum">
              <a:rPr lang="en-SG" smtClean="0"/>
              <a:t>26</a:t>
            </a:fld>
            <a:endParaRPr lang="en-SG"/>
          </a:p>
        </p:txBody>
      </p:sp>
    </p:spTree>
    <p:extLst>
      <p:ext uri="{BB962C8B-B14F-4D97-AF65-F5344CB8AC3E}">
        <p14:creationId xmlns:p14="http://schemas.microsoft.com/office/powerpoint/2010/main" val="42937492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C</a:t>
            </a:r>
          </a:p>
          <a:p>
            <a:r>
              <a:rPr lang="en-GB" dirty="0" smtClean="0"/>
              <a:t>A microchip</a:t>
            </a:r>
            <a:r>
              <a:rPr lang="en-GB" baseline="0" dirty="0" smtClean="0"/>
              <a:t> is a piece of silicon about the size of a postage stamp, packed with thousands of electronic components.</a:t>
            </a:r>
          </a:p>
          <a:p>
            <a:r>
              <a:rPr lang="en-GB" baseline="0" dirty="0" smtClean="0"/>
              <a:t>The </a:t>
            </a:r>
            <a:r>
              <a:rPr lang="en-GB" dirty="0" smtClean="0"/>
              <a:t>microchip</a:t>
            </a:r>
            <a:r>
              <a:rPr lang="en-GB" baseline="0" dirty="0" smtClean="0"/>
              <a:t> and microprocessor, led to the creation of </a:t>
            </a:r>
            <a:r>
              <a:rPr lang="en-GB" dirty="0" smtClean="0"/>
              <a:t>the world’s first personal computer.</a:t>
            </a:r>
          </a:p>
          <a:p>
            <a:endParaRPr lang="en-SG" sz="1200" u="none" strike="noStrike" kern="1200" dirty="0" smtClean="0">
              <a:solidFill>
                <a:schemeClr val="tx1"/>
              </a:solidFill>
              <a:effectLst/>
              <a:latin typeface="+mn-lt"/>
              <a:ea typeface="+mn-ea"/>
              <a:cs typeface="+mn-cs"/>
            </a:endParaRPr>
          </a:p>
          <a:p>
            <a:r>
              <a:rPr lang="en-SG" b="1" dirty="0" smtClean="0">
                <a:effectLst/>
              </a:rPr>
              <a:t>Cloud computing</a:t>
            </a:r>
            <a:r>
              <a:rPr lang="en-SG" dirty="0" smtClean="0">
                <a:effectLst/>
              </a:rPr>
              <a:t> is a model for enabling ubiquitous, convenient, on-demand access to a shared pool of configurable computing resources. </a:t>
            </a:r>
            <a:r>
              <a:rPr lang="en-SG" sz="1200" u="none" strike="noStrike" kern="1200" dirty="0" smtClean="0">
                <a:solidFill>
                  <a:schemeClr val="tx1"/>
                </a:solidFill>
                <a:effectLst/>
                <a:latin typeface="+mn-lt"/>
                <a:ea typeface="+mn-ea"/>
                <a:cs typeface="+mn-cs"/>
              </a:rPr>
              <a:t>A model for delivering information technology services in which resources are retrieved from the internet through web-based tools and applications, rather than a direct connection to a server. Data and software packages are stored in servers. However, cloud computing structure allows access to information as long as an electronic device has access to the web. </a:t>
            </a:r>
            <a:br>
              <a:rPr lang="en-SG" sz="1200" u="none" strike="noStrike" kern="1200" dirty="0" smtClean="0">
                <a:solidFill>
                  <a:schemeClr val="tx1"/>
                </a:solidFill>
                <a:effectLst/>
                <a:latin typeface="+mn-lt"/>
                <a:ea typeface="+mn-ea"/>
                <a:cs typeface="+mn-cs"/>
              </a:rPr>
            </a:br>
            <a:r>
              <a:rPr lang="en-SG" sz="1200" u="none" strike="noStrike" kern="1200" dirty="0" smtClean="0">
                <a:solidFill>
                  <a:schemeClr val="tx1"/>
                </a:solidFill>
                <a:effectLst/>
                <a:latin typeface="+mn-lt"/>
                <a:ea typeface="+mn-ea"/>
                <a:cs typeface="+mn-cs"/>
              </a:rPr>
              <a:t/>
            </a:r>
            <a:br>
              <a:rPr lang="en-SG" sz="1200" u="none" strike="noStrike" kern="1200" dirty="0" smtClean="0">
                <a:solidFill>
                  <a:schemeClr val="tx1"/>
                </a:solidFill>
                <a:effectLst/>
                <a:latin typeface="+mn-lt"/>
                <a:ea typeface="+mn-ea"/>
                <a:cs typeface="+mn-cs"/>
              </a:rPr>
            </a:br>
            <a:r>
              <a:rPr lang="en-SG" sz="1200" u="none" strike="noStrike" kern="1200" dirty="0" smtClean="0">
                <a:solidFill>
                  <a:schemeClr val="tx1"/>
                </a:solidFill>
                <a:effectLst/>
                <a:latin typeface="+mn-lt"/>
                <a:ea typeface="+mn-ea"/>
                <a:cs typeface="+mn-cs"/>
              </a:rPr>
              <a:t/>
            </a:r>
            <a:br>
              <a:rPr lang="en-SG" sz="1200" u="none" strike="noStrike" kern="1200" dirty="0" smtClean="0">
                <a:solidFill>
                  <a:schemeClr val="tx1"/>
                </a:solidFill>
                <a:effectLst/>
                <a:latin typeface="+mn-lt"/>
                <a:ea typeface="+mn-ea"/>
                <a:cs typeface="+mn-cs"/>
              </a:rPr>
            </a:br>
            <a:endParaRPr lang="en-SG" dirty="0"/>
          </a:p>
        </p:txBody>
      </p:sp>
      <p:sp>
        <p:nvSpPr>
          <p:cNvPr id="4" name="Slide Number Placeholder 3"/>
          <p:cNvSpPr>
            <a:spLocks noGrp="1"/>
          </p:cNvSpPr>
          <p:nvPr>
            <p:ph type="sldNum" sz="quarter" idx="10"/>
          </p:nvPr>
        </p:nvSpPr>
        <p:spPr/>
        <p:txBody>
          <a:bodyPr/>
          <a:lstStyle/>
          <a:p>
            <a:fld id="{67B1CD88-12CC-4918-BA04-9EF1AE97A40D}" type="slidenum">
              <a:rPr lang="en-SG" smtClean="0"/>
              <a:t>27</a:t>
            </a:fld>
            <a:endParaRPr lang="en-SG"/>
          </a:p>
        </p:txBody>
      </p:sp>
    </p:spTree>
    <p:extLst>
      <p:ext uri="{BB962C8B-B14F-4D97-AF65-F5344CB8AC3E}">
        <p14:creationId xmlns:p14="http://schemas.microsoft.com/office/powerpoint/2010/main" val="25673933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a:p>
        </p:txBody>
      </p:sp>
      <p:sp>
        <p:nvSpPr>
          <p:cNvPr id="4" name="Slide Number Placeholder 3"/>
          <p:cNvSpPr>
            <a:spLocks noGrp="1"/>
          </p:cNvSpPr>
          <p:nvPr>
            <p:ph type="sldNum" sz="quarter" idx="10"/>
          </p:nvPr>
        </p:nvSpPr>
        <p:spPr/>
        <p:txBody>
          <a:bodyPr/>
          <a:lstStyle/>
          <a:p>
            <a:fld id="{67B1CD88-12CC-4918-BA04-9EF1AE97A40D}" type="slidenum">
              <a:rPr lang="en-SG" smtClean="0"/>
              <a:t>3</a:t>
            </a:fld>
            <a:endParaRPr lang="en-SG"/>
          </a:p>
        </p:txBody>
      </p:sp>
    </p:spTree>
    <p:extLst>
      <p:ext uri="{BB962C8B-B14F-4D97-AF65-F5344CB8AC3E}">
        <p14:creationId xmlns:p14="http://schemas.microsoft.com/office/powerpoint/2010/main" val="427283859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An operating system</a:t>
            </a:r>
            <a:r>
              <a:rPr lang="en-GB" baseline="0" dirty="0" smtClean="0"/>
              <a:t> is a collection of programs that give a computer the critical functionality that lets you use it for work and entertainment.</a:t>
            </a:r>
          </a:p>
          <a:p>
            <a:pPr marL="0" marR="0" indent="0" algn="l" defTabSz="914400" rtl="0" eaLnBrk="1" fontAlgn="auto" latinLnBrk="0" hangingPunct="1">
              <a:lnSpc>
                <a:spcPct val="100000"/>
              </a:lnSpc>
              <a:spcBef>
                <a:spcPts val="0"/>
              </a:spcBef>
              <a:spcAft>
                <a:spcPts val="0"/>
              </a:spcAft>
              <a:buClrTx/>
              <a:buSzTx/>
              <a:buFontTx/>
              <a:buNone/>
              <a:tabLst/>
              <a:defRPr/>
            </a:pPr>
            <a:r>
              <a:rPr lang="en-SG" sz="1200" b="1" i="0" u="none" strike="noStrike" kern="1200" baseline="0" dirty="0" smtClean="0">
                <a:solidFill>
                  <a:schemeClr val="tx1"/>
                </a:solidFill>
                <a:latin typeface="+mn-lt"/>
                <a:ea typeface="+mn-ea"/>
                <a:cs typeface="+mn-cs"/>
              </a:rPr>
              <a:t>Batch Processing </a:t>
            </a:r>
            <a:r>
              <a:rPr lang="en-SG" sz="1200" b="0" i="0" u="none" strike="noStrike" kern="1200" baseline="0" dirty="0" smtClean="0">
                <a:solidFill>
                  <a:schemeClr val="tx1"/>
                </a:solidFill>
                <a:latin typeface="+mn-lt"/>
                <a:ea typeface="+mn-ea"/>
                <a:cs typeface="+mn-cs"/>
              </a:rPr>
              <a:t>	</a:t>
            </a:r>
            <a:r>
              <a:rPr lang="en-SG" sz="1200" kern="1200" dirty="0" smtClean="0">
                <a:solidFill>
                  <a:schemeClr val="tx1"/>
                </a:solidFill>
                <a:effectLst/>
                <a:latin typeface="+mn-lt"/>
                <a:ea typeface="+mn-ea"/>
                <a:cs typeface="+mn-cs"/>
              </a:rPr>
              <a:t>Executing a series of non-interactive jobs one at a time until completion</a:t>
            </a:r>
            <a:r>
              <a:rPr lang="en-SG" sz="1200" b="0" i="0" u="none" strike="noStrike" kern="1200" baseline="0" dirty="0" smtClean="0">
                <a:solidFill>
                  <a:schemeClr val="tx1"/>
                </a:solidFill>
                <a:latin typeface="+mn-lt"/>
                <a:ea typeface="+mn-ea"/>
                <a:cs typeface="+mn-cs"/>
              </a:rPr>
              <a:t>	</a:t>
            </a:r>
            <a:r>
              <a:rPr lang="en-SG" sz="1200" b="0" i="0" u="none" strike="noStrike" kern="1200" baseline="0" dirty="0" err="1" smtClean="0">
                <a:solidFill>
                  <a:schemeClr val="tx1"/>
                </a:solidFill>
                <a:latin typeface="+mn-lt"/>
                <a:ea typeface="+mn-ea"/>
                <a:cs typeface="+mn-cs"/>
              </a:rPr>
              <a:t>Cmd</a:t>
            </a:r>
            <a:r>
              <a:rPr lang="en-SG" sz="1200" b="0" i="0" u="none" strike="noStrike" kern="1200" baseline="0" dirty="0" smtClean="0">
                <a:solidFill>
                  <a:schemeClr val="tx1"/>
                </a:solidFill>
                <a:latin typeface="+mn-lt"/>
                <a:ea typeface="+mn-ea"/>
                <a:cs typeface="+mn-cs"/>
              </a:rPr>
              <a:t> line batch file 	</a:t>
            </a:r>
          </a:p>
          <a:p>
            <a:pPr marL="0" marR="0" indent="0" algn="l" defTabSz="914400" rtl="0" eaLnBrk="1" fontAlgn="auto" latinLnBrk="0" hangingPunct="1">
              <a:lnSpc>
                <a:spcPct val="100000"/>
              </a:lnSpc>
              <a:spcBef>
                <a:spcPts val="0"/>
              </a:spcBef>
              <a:spcAft>
                <a:spcPts val="0"/>
              </a:spcAft>
              <a:buClrTx/>
              <a:buSzTx/>
              <a:buFontTx/>
              <a:buNone/>
              <a:tabLst/>
              <a:defRPr/>
            </a:pPr>
            <a:r>
              <a:rPr lang="en-SG" sz="1200" b="1" i="0" u="none" strike="noStrike" kern="1200" baseline="0" dirty="0" smtClean="0">
                <a:solidFill>
                  <a:schemeClr val="tx1"/>
                </a:solidFill>
                <a:latin typeface="+mn-lt"/>
                <a:ea typeface="+mn-ea"/>
                <a:cs typeface="+mn-cs"/>
              </a:rPr>
              <a:t>Spooling</a:t>
            </a:r>
            <a:r>
              <a:rPr lang="en-SG" sz="1200" b="0" i="0" u="none" strike="noStrike" kern="1200" baseline="0" dirty="0" smtClean="0">
                <a:solidFill>
                  <a:schemeClr val="tx1"/>
                </a:solidFill>
                <a:latin typeface="+mn-lt"/>
                <a:ea typeface="+mn-ea"/>
                <a:cs typeface="+mn-cs"/>
              </a:rPr>
              <a:t> 		</a:t>
            </a:r>
            <a:r>
              <a:rPr lang="en-SG" sz="1200" kern="1200" dirty="0" smtClean="0">
                <a:solidFill>
                  <a:schemeClr val="tx1"/>
                </a:solidFill>
                <a:effectLst/>
                <a:latin typeface="+mn-lt"/>
                <a:ea typeface="+mn-ea"/>
                <a:cs typeface="+mn-cs"/>
              </a:rPr>
              <a:t>The process of placing data in a temporary working area for another program to process</a:t>
            </a:r>
            <a:r>
              <a:rPr lang="en-SG" sz="1200" kern="1200" baseline="0" dirty="0" smtClean="0">
                <a:solidFill>
                  <a:schemeClr val="tx1"/>
                </a:solidFill>
                <a:effectLst/>
                <a:latin typeface="+mn-lt"/>
                <a:ea typeface="+mn-ea"/>
                <a:cs typeface="+mn-cs"/>
              </a:rPr>
              <a:t>   </a:t>
            </a:r>
            <a:r>
              <a:rPr lang="en-SG" sz="1200" b="0" i="0" u="none" strike="noStrike" kern="1200" baseline="0" dirty="0" smtClean="0">
                <a:solidFill>
                  <a:schemeClr val="tx1"/>
                </a:solidFill>
                <a:latin typeface="+mn-lt"/>
                <a:ea typeface="+mn-ea"/>
                <a:cs typeface="+mn-cs"/>
              </a:rPr>
              <a:t>By queuing jobs sent to a printer </a:t>
            </a:r>
          </a:p>
          <a:p>
            <a:r>
              <a:rPr lang="en-SG" sz="1200" b="1" i="0" u="none" strike="noStrike" kern="1200" baseline="0" dirty="0" smtClean="0">
                <a:solidFill>
                  <a:schemeClr val="tx1"/>
                </a:solidFill>
                <a:latin typeface="+mn-lt"/>
                <a:ea typeface="+mn-ea"/>
                <a:cs typeface="+mn-cs"/>
              </a:rPr>
              <a:t>Time Slice operations </a:t>
            </a:r>
            <a:r>
              <a:rPr lang="en-SG" sz="1200" b="0" i="0" u="none" strike="noStrike" kern="1200" baseline="0" dirty="0" smtClean="0">
                <a:solidFill>
                  <a:schemeClr val="tx1"/>
                </a:solidFill>
                <a:latin typeface="+mn-lt"/>
                <a:ea typeface="+mn-ea"/>
                <a:cs typeface="+mn-cs"/>
              </a:rPr>
              <a:t>	</a:t>
            </a:r>
            <a:r>
              <a:rPr lang="en-SG" sz="1200" kern="1200" dirty="0" smtClean="0">
                <a:solidFill>
                  <a:schemeClr val="tx1"/>
                </a:solidFill>
                <a:effectLst/>
                <a:latin typeface="+mn-lt"/>
                <a:ea typeface="+mn-ea"/>
                <a:cs typeface="+mn-cs"/>
              </a:rPr>
              <a:t>The systems assigns a processor time slicing to one thread after another, depending on each thread needs. When a thread’s time slice comes to an end the operating system suspends the threads execution and another thread starts running.</a:t>
            </a:r>
          </a:p>
          <a:p>
            <a:r>
              <a:rPr lang="en-SG" sz="1200" kern="1200" dirty="0" smtClean="0">
                <a:solidFill>
                  <a:schemeClr val="tx1"/>
                </a:solidFill>
                <a:effectLst/>
                <a:latin typeface="+mn-lt"/>
                <a:ea typeface="+mn-ea"/>
                <a:cs typeface="+mn-cs"/>
              </a:rPr>
              <a:t> </a:t>
            </a:r>
            <a:endParaRPr lang="en-SG" sz="1200" b="0" i="0" u="none" strike="noStrike" kern="1200" baseline="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SG" sz="1200" b="1" i="0" u="none" strike="noStrike" kern="1200" baseline="0" dirty="0" smtClean="0">
                <a:solidFill>
                  <a:schemeClr val="tx1"/>
                </a:solidFill>
                <a:latin typeface="+mn-lt"/>
                <a:ea typeface="+mn-ea"/>
                <a:cs typeface="+mn-cs"/>
              </a:rPr>
              <a:t>Multi-tasking </a:t>
            </a:r>
            <a:r>
              <a:rPr lang="en-SG" sz="1200" b="0" i="0" u="none" strike="noStrike" kern="1200" baseline="0" dirty="0" smtClean="0">
                <a:solidFill>
                  <a:schemeClr val="tx1"/>
                </a:solidFill>
                <a:latin typeface="+mn-lt"/>
                <a:ea typeface="+mn-ea"/>
                <a:cs typeface="+mn-cs"/>
              </a:rPr>
              <a:t>	I</a:t>
            </a:r>
            <a:r>
              <a:rPr lang="en-US" sz="1200" kern="1200" dirty="0" smtClean="0">
                <a:solidFill>
                  <a:schemeClr val="tx1"/>
                </a:solidFill>
                <a:effectLst/>
                <a:latin typeface="+mn-lt"/>
                <a:ea typeface="+mn-ea"/>
                <a:cs typeface="+mn-cs"/>
              </a:rPr>
              <a:t>t is the method where multiple tasks are performed during the same period</a:t>
            </a:r>
            <a:endParaRPr lang="en-SG" sz="1200" kern="1200" dirty="0" smtClean="0">
              <a:solidFill>
                <a:schemeClr val="tx1"/>
              </a:solidFill>
              <a:effectLst/>
              <a:latin typeface="+mn-lt"/>
              <a:ea typeface="+mn-ea"/>
              <a:cs typeface="+mn-cs"/>
            </a:endParaRPr>
          </a:p>
          <a:p>
            <a:endParaRPr lang="en-SG" sz="1200" b="0" i="0" u="none" strike="noStrike" kern="1200" baseline="0" dirty="0" smtClean="0">
              <a:solidFill>
                <a:schemeClr val="tx1"/>
              </a:solidFill>
              <a:latin typeface="+mn-lt"/>
              <a:ea typeface="+mn-ea"/>
              <a:cs typeface="+mn-cs"/>
            </a:endParaRPr>
          </a:p>
          <a:p>
            <a:endParaRPr lang="en-SG" dirty="0"/>
          </a:p>
        </p:txBody>
      </p:sp>
      <p:sp>
        <p:nvSpPr>
          <p:cNvPr id="4" name="Slide Number Placeholder 3"/>
          <p:cNvSpPr>
            <a:spLocks noGrp="1"/>
          </p:cNvSpPr>
          <p:nvPr>
            <p:ph type="sldNum" sz="quarter" idx="10"/>
          </p:nvPr>
        </p:nvSpPr>
        <p:spPr/>
        <p:txBody>
          <a:bodyPr/>
          <a:lstStyle/>
          <a:p>
            <a:fld id="{67B1CD88-12CC-4918-BA04-9EF1AE97A40D}" type="slidenum">
              <a:rPr lang="en-SG" smtClean="0"/>
              <a:t>28</a:t>
            </a:fld>
            <a:endParaRPr lang="en-SG"/>
          </a:p>
        </p:txBody>
      </p:sp>
    </p:spTree>
    <p:extLst>
      <p:ext uri="{BB962C8B-B14F-4D97-AF65-F5344CB8AC3E}">
        <p14:creationId xmlns:p14="http://schemas.microsoft.com/office/powerpoint/2010/main" val="42755567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Programmers</a:t>
            </a:r>
            <a:r>
              <a:rPr lang="en-GB" baseline="0" dirty="0" smtClean="0"/>
              <a:t> programmed jobs in punch cards. </a:t>
            </a:r>
          </a:p>
          <a:p>
            <a:r>
              <a:rPr lang="en-GB" dirty="0" smtClean="0"/>
              <a:t>A collection of jobs are read into a magnetic tape. </a:t>
            </a:r>
          </a:p>
          <a:p>
            <a:r>
              <a:rPr lang="en-GB" dirty="0" smtClean="0"/>
              <a:t>The operator loaded a special program that read the first form tape and ran it.</a:t>
            </a:r>
          </a:p>
          <a:p>
            <a:r>
              <a:rPr lang="en-GB" dirty="0" smtClean="0"/>
              <a:t>The output was written on</a:t>
            </a:r>
            <a:r>
              <a:rPr lang="en-GB" baseline="0" dirty="0" smtClean="0"/>
              <a:t> tape to be printed later.</a:t>
            </a:r>
          </a:p>
          <a:p>
            <a:r>
              <a:rPr lang="en-GB" baseline="0" dirty="0" smtClean="0"/>
              <a:t>After each job finished, the OS automatically read the next job from the tape and began running it.</a:t>
            </a:r>
          </a:p>
          <a:p>
            <a:r>
              <a:rPr lang="en-GB" dirty="0" smtClean="0"/>
              <a:t>Batch Processing: Execution of a series of jobs one at a time without manual</a:t>
            </a:r>
            <a:r>
              <a:rPr lang="en-GB" baseline="0" dirty="0" smtClean="0"/>
              <a:t> intervention</a:t>
            </a:r>
            <a:endParaRPr lang="en-SG" dirty="0"/>
          </a:p>
        </p:txBody>
      </p:sp>
      <p:sp>
        <p:nvSpPr>
          <p:cNvPr id="4" name="Slide Number Placeholder 3"/>
          <p:cNvSpPr>
            <a:spLocks noGrp="1"/>
          </p:cNvSpPr>
          <p:nvPr>
            <p:ph type="sldNum" sz="quarter" idx="10"/>
          </p:nvPr>
        </p:nvSpPr>
        <p:spPr/>
        <p:txBody>
          <a:bodyPr/>
          <a:lstStyle/>
          <a:p>
            <a:fld id="{67B1CD88-12CC-4918-BA04-9EF1AE97A40D}" type="slidenum">
              <a:rPr lang="en-SG" smtClean="0"/>
              <a:t>29</a:t>
            </a:fld>
            <a:endParaRPr lang="en-SG"/>
          </a:p>
        </p:txBody>
      </p:sp>
    </p:spTree>
    <p:extLst>
      <p:ext uri="{BB962C8B-B14F-4D97-AF65-F5344CB8AC3E}">
        <p14:creationId xmlns:p14="http://schemas.microsoft.com/office/powerpoint/2010/main" val="78028783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Starting with $JOB</a:t>
            </a:r>
            <a:r>
              <a:rPr lang="en-GB" baseline="0" dirty="0" smtClean="0"/>
              <a:t> card, specify the maximum run time in minutes, the account number to be charged, and the programmer’s name.</a:t>
            </a:r>
          </a:p>
          <a:p>
            <a:r>
              <a:rPr lang="en-GB" baseline="0" dirty="0" smtClean="0"/>
              <a:t>Then $FORTRAN card, telling the OS to load the FORTRAN compiler from the system tape.</a:t>
            </a:r>
          </a:p>
          <a:p>
            <a:r>
              <a:rPr lang="en-GB" baseline="0" dirty="0" smtClean="0"/>
              <a:t>It was directly followed by the program to be compiled and </a:t>
            </a:r>
          </a:p>
          <a:p>
            <a:r>
              <a:rPr lang="en-GB" baseline="0" dirty="0" smtClean="0"/>
              <a:t>then a $LOAD card, directing the OS to load the object program just compiled.</a:t>
            </a:r>
          </a:p>
          <a:p>
            <a:r>
              <a:rPr lang="en-GB" baseline="0" dirty="0" smtClean="0"/>
              <a:t>Next came the $RUN card, telling the OS to run the program with the data following it. </a:t>
            </a:r>
          </a:p>
          <a:p>
            <a:r>
              <a:rPr lang="en-GB" baseline="0" dirty="0" smtClean="0"/>
              <a:t>Finally, the $END card marked the end of the job.</a:t>
            </a:r>
          </a:p>
        </p:txBody>
      </p:sp>
      <p:sp>
        <p:nvSpPr>
          <p:cNvPr id="4" name="Slide Number Placeholder 3"/>
          <p:cNvSpPr>
            <a:spLocks noGrp="1"/>
          </p:cNvSpPr>
          <p:nvPr>
            <p:ph type="sldNum" sz="quarter" idx="10"/>
          </p:nvPr>
        </p:nvSpPr>
        <p:spPr/>
        <p:txBody>
          <a:bodyPr/>
          <a:lstStyle/>
          <a:p>
            <a:fld id="{67B1CD88-12CC-4918-BA04-9EF1AE97A40D}" type="slidenum">
              <a:rPr lang="en-SG" smtClean="0"/>
              <a:t>31</a:t>
            </a:fld>
            <a:endParaRPr lang="en-SG"/>
          </a:p>
        </p:txBody>
      </p:sp>
    </p:spTree>
    <p:extLst>
      <p:ext uri="{BB962C8B-B14F-4D97-AF65-F5344CB8AC3E}">
        <p14:creationId xmlns:p14="http://schemas.microsoft.com/office/powerpoint/2010/main" val="29028294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smtClean="0"/>
              <a:t>In computing, </a:t>
            </a:r>
            <a:r>
              <a:rPr lang="en-SG" b="1" dirty="0" smtClean="0"/>
              <a:t>multitasking</a:t>
            </a:r>
            <a:r>
              <a:rPr lang="en-SG" dirty="0" smtClean="0"/>
              <a:t> is a method where multiple tasks, also known as </a:t>
            </a:r>
            <a:r>
              <a:rPr lang="en-SG" dirty="0" smtClean="0">
                <a:hlinkClick r:id="rId3" action="ppaction://hlinkfile" tooltip="Computer process"/>
              </a:rPr>
              <a:t>processes</a:t>
            </a:r>
            <a:r>
              <a:rPr lang="en-SG" dirty="0" smtClean="0"/>
              <a:t>, are performed during the same period of time. The tasks share common processing resources, such as a </a:t>
            </a:r>
            <a:r>
              <a:rPr lang="en-SG" dirty="0" smtClean="0">
                <a:hlinkClick r:id="rId4" action="ppaction://hlinkfile" tooltip="Central processing unit"/>
              </a:rPr>
              <a:t>CPU</a:t>
            </a:r>
            <a:r>
              <a:rPr lang="en-SG" dirty="0" smtClean="0"/>
              <a:t> and main memory. In the case of a computer with a single CPU, only one task is said to be </a:t>
            </a:r>
            <a:r>
              <a:rPr lang="en-SG" i="1" dirty="0" smtClean="0"/>
              <a:t>running</a:t>
            </a:r>
            <a:r>
              <a:rPr lang="en-SG" dirty="0" smtClean="0"/>
              <a:t> at any point in time, meaning that the CPU is actively executing instructions for that task. Multitasking solves the problem by </a:t>
            </a:r>
            <a:r>
              <a:rPr lang="en-SG" dirty="0" smtClean="0">
                <a:hlinkClick r:id="rId5" action="ppaction://hlinkfile" tooltip="Scheduling (computing)"/>
              </a:rPr>
              <a:t>scheduling</a:t>
            </a:r>
            <a:r>
              <a:rPr lang="en-SG" dirty="0" smtClean="0"/>
              <a:t> which task may be the one running at any given time, and when another waiting task gets a turn. The act of reassigning a CPU from one task to another one is called a </a:t>
            </a:r>
            <a:r>
              <a:rPr lang="en-SG" dirty="0" smtClean="0">
                <a:hlinkClick r:id="rId6" action="ppaction://hlinkfile" tooltip="Context switch"/>
              </a:rPr>
              <a:t>context switch</a:t>
            </a:r>
            <a:r>
              <a:rPr lang="en-SG" dirty="0" smtClean="0"/>
              <a:t>. When context switches occur frequently enough the illusion of </a:t>
            </a:r>
            <a:r>
              <a:rPr lang="en-SG" dirty="0" smtClean="0">
                <a:hlinkClick r:id="rId7" action="ppaction://hlinkfile" tooltip="Parallel computing"/>
              </a:rPr>
              <a:t>parallelism</a:t>
            </a:r>
            <a:r>
              <a:rPr lang="en-SG" dirty="0" smtClean="0"/>
              <a:t> is achieved. Even on computers with more than one CPU (called </a:t>
            </a:r>
            <a:r>
              <a:rPr lang="en-SG" dirty="0" smtClean="0">
                <a:hlinkClick r:id="rId8" action="ppaction://hlinkfile" tooltip="Multiprocessor"/>
              </a:rPr>
              <a:t>multiprocessor</a:t>
            </a:r>
            <a:r>
              <a:rPr lang="en-SG" dirty="0" smtClean="0"/>
              <a:t> machines), multitasking allows many more tasks to be run than there are CPUs.</a:t>
            </a:r>
          </a:p>
          <a:p>
            <a:endParaRPr lang="en-SG" dirty="0" smtClean="0"/>
          </a:p>
          <a:p>
            <a:r>
              <a:rPr lang="en-SG" dirty="0" smtClean="0"/>
              <a:t>Multiprogramming, the ability to have several programs in memory at once, each in its own memory partition.</a:t>
            </a:r>
          </a:p>
          <a:p>
            <a:r>
              <a:rPr lang="en-GB" dirty="0" smtClean="0"/>
              <a:t>While one job was waiting for I/O to complete,</a:t>
            </a:r>
            <a:r>
              <a:rPr lang="en-GB" baseline="0" dirty="0" smtClean="0"/>
              <a:t> another job could be using the CPU.</a:t>
            </a:r>
          </a:p>
          <a:p>
            <a:r>
              <a:rPr lang="en-GB" baseline="0" dirty="0" smtClean="0"/>
              <a:t>Special hardware kept one program form interfering with another.</a:t>
            </a:r>
          </a:p>
          <a:p>
            <a:endParaRPr lang="en-SG" dirty="0"/>
          </a:p>
        </p:txBody>
      </p:sp>
      <p:sp>
        <p:nvSpPr>
          <p:cNvPr id="4" name="Slide Number Placeholder 3"/>
          <p:cNvSpPr>
            <a:spLocks noGrp="1"/>
          </p:cNvSpPr>
          <p:nvPr>
            <p:ph type="sldNum" sz="quarter" idx="10"/>
          </p:nvPr>
        </p:nvSpPr>
        <p:spPr/>
        <p:txBody>
          <a:bodyPr/>
          <a:lstStyle/>
          <a:p>
            <a:fld id="{67B1CD88-12CC-4918-BA04-9EF1AE97A40D}" type="slidenum">
              <a:rPr lang="en-SG" smtClean="0"/>
              <a:t>32</a:t>
            </a:fld>
            <a:endParaRPr lang="en-SG"/>
          </a:p>
        </p:txBody>
      </p:sp>
    </p:spTree>
    <p:extLst>
      <p:ext uri="{BB962C8B-B14F-4D97-AF65-F5344CB8AC3E}">
        <p14:creationId xmlns:p14="http://schemas.microsoft.com/office/powerpoint/2010/main" val="8885856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Spooling (Simultaneous Peripheral Operation On Line)</a:t>
            </a:r>
          </a:p>
          <a:p>
            <a:r>
              <a:rPr lang="en-GB" sz="1200" b="0" i="0" kern="1200" dirty="0" smtClean="0">
                <a:solidFill>
                  <a:schemeClr val="tx1"/>
                </a:solidFill>
                <a:effectLst/>
                <a:latin typeface="+mn-lt"/>
                <a:ea typeface="+mn-ea"/>
                <a:cs typeface="+mn-cs"/>
              </a:rPr>
              <a:t>A collection centre for other jobs or</a:t>
            </a:r>
            <a:r>
              <a:rPr lang="en-GB" sz="1200" b="0" i="0" kern="1200" baseline="0" dirty="0" smtClean="0">
                <a:solidFill>
                  <a:schemeClr val="tx1"/>
                </a:solidFill>
                <a:effectLst/>
                <a:latin typeface="+mn-lt"/>
                <a:ea typeface="+mn-ea"/>
                <a:cs typeface="+mn-cs"/>
              </a:rPr>
              <a:t> input to be use </a:t>
            </a:r>
            <a:r>
              <a:rPr lang="en-GB" sz="1200" b="0" i="0" kern="1200" baseline="0" smtClean="0">
                <a:solidFill>
                  <a:schemeClr val="tx1"/>
                </a:solidFill>
                <a:effectLst/>
                <a:latin typeface="+mn-lt"/>
                <a:ea typeface="+mn-ea"/>
                <a:cs typeface="+mn-cs"/>
              </a:rPr>
              <a:t>by another </a:t>
            </a:r>
            <a:r>
              <a:rPr lang="en-GB" sz="1200" b="0" i="0" kern="1200" baseline="0" dirty="0" smtClean="0">
                <a:solidFill>
                  <a:schemeClr val="tx1"/>
                </a:solidFill>
                <a:effectLst/>
                <a:latin typeface="+mn-lt"/>
                <a:ea typeface="+mn-ea"/>
                <a:cs typeface="+mn-cs"/>
              </a:rPr>
              <a:t>process.</a:t>
            </a:r>
            <a:endParaRPr lang="en-SG" sz="1200" b="0" i="0" kern="1200" dirty="0" smtClean="0">
              <a:solidFill>
                <a:schemeClr val="tx1"/>
              </a:solidFill>
              <a:effectLst/>
              <a:latin typeface="+mn-lt"/>
              <a:ea typeface="+mn-ea"/>
              <a:cs typeface="+mn-cs"/>
            </a:endParaRPr>
          </a:p>
          <a:p>
            <a:r>
              <a:rPr lang="en-SG" sz="1200" b="0" i="0" kern="1200" dirty="0" smtClean="0">
                <a:solidFill>
                  <a:schemeClr val="tx1"/>
                </a:solidFill>
                <a:effectLst/>
                <a:latin typeface="+mn-lt"/>
                <a:ea typeface="+mn-ea"/>
                <a:cs typeface="+mn-cs"/>
              </a:rPr>
              <a:t>The most common </a:t>
            </a:r>
            <a:r>
              <a:rPr lang="en-SG" sz="1200" b="1" i="0" kern="1200" dirty="0" smtClean="0">
                <a:solidFill>
                  <a:schemeClr val="tx1"/>
                </a:solidFill>
                <a:effectLst/>
                <a:latin typeface="+mn-lt"/>
                <a:ea typeface="+mn-ea"/>
                <a:cs typeface="+mn-cs"/>
              </a:rPr>
              <a:t>spooling</a:t>
            </a:r>
            <a:r>
              <a:rPr lang="en-SG" sz="1200" b="0" i="0" kern="1200" dirty="0" smtClean="0">
                <a:solidFill>
                  <a:schemeClr val="tx1"/>
                </a:solidFill>
                <a:effectLst/>
                <a:latin typeface="+mn-lt"/>
                <a:ea typeface="+mn-ea"/>
                <a:cs typeface="+mn-cs"/>
              </a:rPr>
              <a:t> application is print spooling: </a:t>
            </a:r>
            <a:r>
              <a:rPr lang="en-SG" sz="1200" b="0" i="0" u="none" strike="noStrike" kern="1200" dirty="0" smtClean="0">
                <a:solidFill>
                  <a:schemeClr val="tx1"/>
                </a:solidFill>
                <a:effectLst/>
                <a:latin typeface="+mn-lt"/>
                <a:ea typeface="+mn-ea"/>
                <a:cs typeface="+mn-cs"/>
                <a:hlinkClick r:id="rId3" tooltip="Document"/>
              </a:rPr>
              <a:t>documents</a:t>
            </a:r>
            <a:r>
              <a:rPr lang="en-SG" sz="1200" b="0" i="0" kern="1200" dirty="0" smtClean="0">
                <a:solidFill>
                  <a:schemeClr val="tx1"/>
                </a:solidFill>
                <a:effectLst/>
                <a:latin typeface="+mn-lt"/>
                <a:ea typeface="+mn-ea"/>
                <a:cs typeface="+mn-cs"/>
              </a:rPr>
              <a:t> formatted for printing are stored usually into an area on a disk and retrieved and printed by a </a:t>
            </a:r>
            <a:r>
              <a:rPr lang="en-SG" sz="1200" b="0" i="0" u="none" strike="noStrike" kern="1200" dirty="0" smtClean="0">
                <a:solidFill>
                  <a:schemeClr val="tx1"/>
                </a:solidFill>
                <a:effectLst/>
                <a:latin typeface="+mn-lt"/>
                <a:ea typeface="+mn-ea"/>
                <a:cs typeface="+mn-cs"/>
                <a:hlinkClick r:id="rId4" tooltip="Computer printer"/>
              </a:rPr>
              <a:t>printer</a:t>
            </a:r>
            <a:r>
              <a:rPr lang="en-SG" sz="1200" b="0" i="0" kern="1200" dirty="0" smtClean="0">
                <a:solidFill>
                  <a:schemeClr val="tx1"/>
                </a:solidFill>
                <a:effectLst/>
                <a:latin typeface="+mn-lt"/>
                <a:ea typeface="+mn-ea"/>
                <a:cs typeface="+mn-cs"/>
              </a:rPr>
              <a:t> at its own rate. Printers typically can print only a single document at a time and require seconds or minutes to do so. With spooling, multiple processes can write documents to a </a:t>
            </a:r>
            <a:r>
              <a:rPr lang="en-SG" sz="1200" b="0" i="0" u="none" strike="noStrike" kern="1200" dirty="0" smtClean="0">
                <a:solidFill>
                  <a:schemeClr val="tx1"/>
                </a:solidFill>
                <a:effectLst/>
                <a:latin typeface="+mn-lt"/>
                <a:ea typeface="+mn-ea"/>
                <a:cs typeface="+mn-cs"/>
                <a:hlinkClick r:id="rId5" tooltip="Queue (printing)"/>
              </a:rPr>
              <a:t>print queue</a:t>
            </a:r>
            <a:r>
              <a:rPr lang="en-SG" sz="1200" b="0" i="0" kern="1200" dirty="0" smtClean="0">
                <a:solidFill>
                  <a:schemeClr val="tx1"/>
                </a:solidFill>
                <a:effectLst/>
                <a:latin typeface="+mn-lt"/>
                <a:ea typeface="+mn-ea"/>
                <a:cs typeface="+mn-cs"/>
              </a:rPr>
              <a:t> without waiting. As soon as a process has written its document to the spool device, the process can perform other tasks, while a separate printing process operates the printer.</a:t>
            </a:r>
            <a:endParaRPr lang="en-SG" dirty="0"/>
          </a:p>
        </p:txBody>
      </p:sp>
      <p:sp>
        <p:nvSpPr>
          <p:cNvPr id="4" name="Slide Number Placeholder 3"/>
          <p:cNvSpPr>
            <a:spLocks noGrp="1"/>
          </p:cNvSpPr>
          <p:nvPr>
            <p:ph type="sldNum" sz="quarter" idx="10"/>
          </p:nvPr>
        </p:nvSpPr>
        <p:spPr/>
        <p:txBody>
          <a:bodyPr/>
          <a:lstStyle/>
          <a:p>
            <a:fld id="{67B1CD88-12CC-4918-BA04-9EF1AE97A40D}" type="slidenum">
              <a:rPr lang="en-SG" smtClean="0"/>
              <a:t>33</a:t>
            </a:fld>
            <a:endParaRPr lang="en-SG"/>
          </a:p>
        </p:txBody>
      </p:sp>
    </p:spTree>
    <p:extLst>
      <p:ext uri="{BB962C8B-B14F-4D97-AF65-F5344CB8AC3E}">
        <p14:creationId xmlns:p14="http://schemas.microsoft.com/office/powerpoint/2010/main" val="142071372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sz="1200" b="0" i="0" kern="1200" dirty="0" smtClean="0">
                <a:solidFill>
                  <a:schemeClr val="tx1"/>
                </a:solidFill>
                <a:effectLst/>
                <a:latin typeface="+mn-lt"/>
                <a:ea typeface="+mn-ea"/>
                <a:cs typeface="+mn-cs"/>
              </a:rPr>
              <a:t>In </a:t>
            </a:r>
            <a:r>
              <a:rPr lang="en-SG" sz="1200" b="0" i="0" u="none" strike="noStrike" kern="1200" dirty="0" smtClean="0">
                <a:solidFill>
                  <a:schemeClr val="tx1"/>
                </a:solidFill>
                <a:effectLst/>
                <a:latin typeface="+mn-lt"/>
                <a:ea typeface="+mn-ea"/>
                <a:cs typeface="+mn-cs"/>
                <a:hlinkClick r:id="rId3" tooltip="Computing"/>
              </a:rPr>
              <a:t>computing</a:t>
            </a:r>
            <a:r>
              <a:rPr lang="en-SG" sz="1200" b="0" i="0" kern="1200" dirty="0" smtClean="0">
                <a:solidFill>
                  <a:schemeClr val="tx1"/>
                </a:solidFill>
                <a:effectLst/>
                <a:latin typeface="+mn-lt"/>
                <a:ea typeface="+mn-ea"/>
                <a:cs typeface="+mn-cs"/>
              </a:rPr>
              <a:t>, </a:t>
            </a:r>
            <a:r>
              <a:rPr lang="en-SG" sz="1200" b="1" i="0" kern="1200" dirty="0" smtClean="0">
                <a:solidFill>
                  <a:schemeClr val="tx1"/>
                </a:solidFill>
                <a:effectLst/>
                <a:latin typeface="+mn-lt"/>
                <a:ea typeface="+mn-ea"/>
                <a:cs typeface="+mn-cs"/>
              </a:rPr>
              <a:t>time-sharing</a:t>
            </a:r>
            <a:r>
              <a:rPr lang="en-SG" sz="1200" b="0" i="0" kern="1200" dirty="0" smtClean="0">
                <a:solidFill>
                  <a:schemeClr val="tx1"/>
                </a:solidFill>
                <a:effectLst/>
                <a:latin typeface="+mn-lt"/>
                <a:ea typeface="+mn-ea"/>
                <a:cs typeface="+mn-cs"/>
              </a:rPr>
              <a:t> is the sharing of a computing resource among many users by means of </a:t>
            </a:r>
            <a:r>
              <a:rPr lang="en-SG" sz="1200" b="0" i="0" u="none" strike="noStrike" kern="1200" dirty="0" smtClean="0">
                <a:solidFill>
                  <a:schemeClr val="tx1"/>
                </a:solidFill>
                <a:effectLst/>
                <a:latin typeface="+mn-lt"/>
                <a:ea typeface="+mn-ea"/>
                <a:cs typeface="+mn-cs"/>
                <a:hlinkClick r:id="rId4" tooltip="Multiprogramming"/>
              </a:rPr>
              <a:t>multiprogramming</a:t>
            </a:r>
            <a:r>
              <a:rPr lang="en-SG" sz="1200" b="0" i="0" kern="1200" dirty="0" smtClean="0">
                <a:solidFill>
                  <a:schemeClr val="tx1"/>
                </a:solidFill>
                <a:effectLst/>
                <a:latin typeface="+mn-lt"/>
                <a:ea typeface="+mn-ea"/>
                <a:cs typeface="+mn-cs"/>
              </a:rPr>
              <a:t> and </a:t>
            </a:r>
            <a:r>
              <a:rPr lang="en-SG" sz="1200" b="0" i="0" u="none" strike="noStrike" kern="1200" dirty="0" smtClean="0">
                <a:solidFill>
                  <a:schemeClr val="tx1"/>
                </a:solidFill>
                <a:effectLst/>
                <a:latin typeface="+mn-lt"/>
                <a:ea typeface="+mn-ea"/>
                <a:cs typeface="+mn-cs"/>
                <a:hlinkClick r:id="rId5" tooltip="Computer multitasking"/>
              </a:rPr>
              <a:t>multi-tasking</a:t>
            </a:r>
            <a:r>
              <a:rPr lang="en-SG" sz="1200" b="0" i="0" kern="1200" dirty="0" smtClean="0">
                <a:solidFill>
                  <a:schemeClr val="tx1"/>
                </a:solidFill>
                <a:effectLst/>
                <a:latin typeface="+mn-lt"/>
                <a:ea typeface="+mn-ea"/>
                <a:cs typeface="+mn-cs"/>
              </a:rPr>
              <a:t>. Its introduction in the 1960s, and emergence as the prominent model of computing in the 1970s, represents a major technological shift in the history of computing.</a:t>
            </a:r>
          </a:p>
          <a:p>
            <a:r>
              <a:rPr lang="en-SG" sz="1200" b="0" i="0" kern="1200" dirty="0" smtClean="0">
                <a:solidFill>
                  <a:schemeClr val="tx1"/>
                </a:solidFill>
                <a:effectLst/>
                <a:latin typeface="+mn-lt"/>
                <a:ea typeface="+mn-ea"/>
                <a:cs typeface="+mn-cs"/>
              </a:rPr>
              <a:t>By allowing a large number of users to interact concurrently with a single computer, time-sharing dramatically lowered the cost of providing computing capability, made it possible for individuals and organizations to use a computer without owning one, and promoted the interactive use of computers and the development of new interactive </a:t>
            </a:r>
            <a:r>
              <a:rPr lang="en-SG" sz="1200" b="0" i="0" u="none" strike="noStrike" kern="1200" dirty="0" smtClean="0">
                <a:solidFill>
                  <a:schemeClr val="tx1"/>
                </a:solidFill>
                <a:effectLst/>
                <a:latin typeface="+mn-lt"/>
                <a:ea typeface="+mn-ea"/>
                <a:cs typeface="+mn-cs"/>
                <a:hlinkClick r:id="rId6" tooltip="Application software"/>
              </a:rPr>
              <a:t>applications</a:t>
            </a:r>
            <a:r>
              <a:rPr lang="en-SG" sz="1200" b="0" i="0" kern="1200" dirty="0" smtClean="0">
                <a:solidFill>
                  <a:schemeClr val="tx1"/>
                </a:solidFill>
                <a:effectLst/>
                <a:latin typeface="+mn-lt"/>
                <a:ea typeface="+mn-ea"/>
                <a:cs typeface="+mn-cs"/>
              </a:rPr>
              <a:t>.</a:t>
            </a:r>
          </a:p>
          <a:p>
            <a:endParaRPr lang="en-GB" sz="1200" b="0" i="0" kern="1200" dirty="0" smtClean="0">
              <a:solidFill>
                <a:schemeClr val="tx1"/>
              </a:solidFill>
              <a:effectLst/>
              <a:latin typeface="+mn-lt"/>
              <a:ea typeface="+mn-ea"/>
              <a:cs typeface="+mn-cs"/>
            </a:endParaRPr>
          </a:p>
          <a:p>
            <a:pPr rtl="0"/>
            <a:r>
              <a:rPr lang="en-SG" dirty="0" smtClean="0"/>
              <a:t>Operating systems may adopt one of many different </a:t>
            </a:r>
            <a:r>
              <a:rPr lang="en-SG" dirty="0" smtClean="0">
                <a:hlinkClick r:id="rId7" action="ppaction://hlinkfile" tooltip="Scheduling (computing)"/>
              </a:rPr>
              <a:t>scheduling strategies</a:t>
            </a:r>
            <a:r>
              <a:rPr lang="en-SG" dirty="0" smtClean="0"/>
              <a:t>, which generally fall into the following categories:</a:t>
            </a:r>
          </a:p>
          <a:p>
            <a:pPr rtl="0"/>
            <a:r>
              <a:rPr lang="en-SG" dirty="0" smtClean="0"/>
              <a:t>In </a:t>
            </a:r>
            <a:r>
              <a:rPr lang="en-SG" i="1" dirty="0" smtClean="0">
                <a:hlinkClick r:id="rId4" action="ppaction://hlinkfile" tooltip="Multiprogramming"/>
              </a:rPr>
              <a:t>multiprogramming</a:t>
            </a:r>
            <a:r>
              <a:rPr lang="en-SG" dirty="0" smtClean="0"/>
              <a:t> systems, the running task keeps running until it performs an operation that requires waiting for an external event (e.g. reading from a tape) or until the computer's scheduler forcibly swaps the running task out of the CPU. Multiprogramming systems are designed to maximize CPU usage.</a:t>
            </a:r>
          </a:p>
          <a:p>
            <a:pPr rtl="0"/>
            <a:r>
              <a:rPr lang="en-SG" dirty="0" smtClean="0"/>
              <a:t>In </a:t>
            </a:r>
            <a:r>
              <a:rPr lang="en-SG" i="1" dirty="0" smtClean="0">
                <a:hlinkClick r:id="rId8" action="ppaction://hlinkfile" tooltip="Time-sharing"/>
              </a:rPr>
              <a:t>time-sharing</a:t>
            </a:r>
            <a:r>
              <a:rPr lang="en-SG" dirty="0" smtClean="0"/>
              <a:t> systems, the running task is required to relinquish the CPU, either voluntarily or by an external event such as a </a:t>
            </a:r>
            <a:r>
              <a:rPr lang="en-SG" dirty="0" smtClean="0">
                <a:hlinkClick r:id="rId9" action="ppaction://hlinkfile" tooltip="Hardware interrupt"/>
              </a:rPr>
              <a:t>hardware interrupt</a:t>
            </a:r>
            <a:r>
              <a:rPr lang="en-SG" dirty="0" smtClean="0"/>
              <a:t>. Time sharing systems are designed to allow several programs to execute apparently simultaneously.</a:t>
            </a:r>
          </a:p>
          <a:p>
            <a:pPr rtl="0"/>
            <a:r>
              <a:rPr lang="en-SG" dirty="0" smtClean="0"/>
              <a:t>In </a:t>
            </a:r>
            <a:r>
              <a:rPr lang="en-SG" i="1" dirty="0" smtClean="0">
                <a:hlinkClick r:id="rId10" action="ppaction://hlinkfile" tooltip="Real-time computing"/>
              </a:rPr>
              <a:t>real-time</a:t>
            </a:r>
            <a:r>
              <a:rPr lang="en-SG" dirty="0" smtClean="0"/>
              <a:t> systems, some waiting tasks are guaranteed to be given the CPU when an external event occurs. Real time systems are designed to control mechanical devices such as industrial robots, which require timely processing.</a:t>
            </a:r>
          </a:p>
          <a:p>
            <a:endParaRPr lang="en-SG" sz="1200" b="0" i="0" kern="1200" dirty="0" smtClean="0">
              <a:solidFill>
                <a:schemeClr val="tx1"/>
              </a:solidFill>
              <a:effectLst/>
              <a:latin typeface="+mn-lt"/>
              <a:ea typeface="+mn-ea"/>
              <a:cs typeface="+mn-cs"/>
            </a:endParaRPr>
          </a:p>
          <a:p>
            <a:endParaRPr lang="en-SG" dirty="0"/>
          </a:p>
        </p:txBody>
      </p:sp>
      <p:sp>
        <p:nvSpPr>
          <p:cNvPr id="4" name="Slide Number Placeholder 3"/>
          <p:cNvSpPr>
            <a:spLocks noGrp="1"/>
          </p:cNvSpPr>
          <p:nvPr>
            <p:ph type="sldNum" sz="quarter" idx="10"/>
          </p:nvPr>
        </p:nvSpPr>
        <p:spPr/>
        <p:txBody>
          <a:bodyPr/>
          <a:lstStyle/>
          <a:p>
            <a:fld id="{67B1CD88-12CC-4918-BA04-9EF1AE97A40D}" type="slidenum">
              <a:rPr lang="en-SG" smtClean="0"/>
              <a:t>34</a:t>
            </a:fld>
            <a:endParaRPr lang="en-SG"/>
          </a:p>
        </p:txBody>
      </p:sp>
    </p:spTree>
    <p:extLst>
      <p:ext uri="{BB962C8B-B14F-4D97-AF65-F5344CB8AC3E}">
        <p14:creationId xmlns:p14="http://schemas.microsoft.com/office/powerpoint/2010/main" val="416011656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OS’s are normally written</a:t>
            </a:r>
            <a:r>
              <a:rPr lang="en-GB" baseline="0" dirty="0" smtClean="0"/>
              <a:t> in C or C++.</a:t>
            </a:r>
          </a:p>
          <a:p>
            <a:r>
              <a:rPr lang="en-GB" baseline="0" dirty="0" smtClean="0"/>
              <a:t>It is the total programmer control over memory along with explicit pointers that makes C attractive for writing OS.</a:t>
            </a:r>
          </a:p>
          <a:p>
            <a:r>
              <a:rPr lang="en-GB" baseline="0" dirty="0" smtClean="0"/>
              <a:t>OS are basically general purpose real-time systems.</a:t>
            </a:r>
            <a:endParaRPr lang="en-SG" dirty="0"/>
          </a:p>
        </p:txBody>
      </p:sp>
      <p:sp>
        <p:nvSpPr>
          <p:cNvPr id="4" name="Slide Number Placeholder 3"/>
          <p:cNvSpPr>
            <a:spLocks noGrp="1"/>
          </p:cNvSpPr>
          <p:nvPr>
            <p:ph type="sldNum" sz="quarter" idx="10"/>
          </p:nvPr>
        </p:nvSpPr>
        <p:spPr/>
        <p:txBody>
          <a:bodyPr/>
          <a:lstStyle/>
          <a:p>
            <a:fld id="{67B1CD88-12CC-4918-BA04-9EF1AE97A40D}" type="slidenum">
              <a:rPr lang="en-SG" smtClean="0"/>
              <a:t>36</a:t>
            </a:fld>
            <a:endParaRPr lang="en-SG"/>
          </a:p>
        </p:txBody>
      </p:sp>
    </p:spTree>
    <p:extLst>
      <p:ext uri="{BB962C8B-B14F-4D97-AF65-F5344CB8AC3E}">
        <p14:creationId xmlns:p14="http://schemas.microsoft.com/office/powerpoint/2010/main" val="331420910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smtClean="0"/>
              <a:t>The </a:t>
            </a:r>
            <a:r>
              <a:rPr lang="en-SG" dirty="0" smtClean="0">
                <a:hlinkClick r:id="rId3"/>
              </a:rPr>
              <a:t>Altair 8800</a:t>
            </a:r>
            <a:r>
              <a:rPr lang="en-SG" dirty="0" smtClean="0"/>
              <a:t>, produced by Micro Instrumentation and Telemetry Systems (MITS), and invented by </a:t>
            </a:r>
            <a:r>
              <a:rPr lang="en-SG" dirty="0" smtClean="0">
                <a:hlinkClick r:id="rId4"/>
              </a:rPr>
              <a:t>Ed Roberts</a:t>
            </a:r>
            <a:r>
              <a:rPr lang="en-SG" dirty="0" smtClean="0"/>
              <a:t>, was originally sold as a kit. It had no operating system, but did recognize commands entered via a row of switches. The Altair had no keyboard and could not be connected to a television screen.</a:t>
            </a:r>
            <a:endParaRPr lang="en-SG" dirty="0"/>
          </a:p>
        </p:txBody>
      </p:sp>
      <p:sp>
        <p:nvSpPr>
          <p:cNvPr id="4" name="Slide Number Placeholder 3"/>
          <p:cNvSpPr>
            <a:spLocks noGrp="1"/>
          </p:cNvSpPr>
          <p:nvPr>
            <p:ph type="sldNum" sz="quarter" idx="10"/>
          </p:nvPr>
        </p:nvSpPr>
        <p:spPr/>
        <p:txBody>
          <a:bodyPr/>
          <a:lstStyle/>
          <a:p>
            <a:fld id="{67B1CD88-12CC-4918-BA04-9EF1AE97A40D}" type="slidenum">
              <a:rPr lang="en-SG" smtClean="0"/>
              <a:t>37</a:t>
            </a:fld>
            <a:endParaRPr lang="en-SG"/>
          </a:p>
        </p:txBody>
      </p:sp>
    </p:spTree>
    <p:extLst>
      <p:ext uri="{BB962C8B-B14F-4D97-AF65-F5344CB8AC3E}">
        <p14:creationId xmlns:p14="http://schemas.microsoft.com/office/powerpoint/2010/main" val="53554146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smtClean="0"/>
              <a:t>The original </a:t>
            </a:r>
            <a:r>
              <a:rPr lang="en-SG" b="1" dirty="0" smtClean="0"/>
              <a:t>Apple Computer</a:t>
            </a:r>
            <a:r>
              <a:rPr lang="en-SG" dirty="0" smtClean="0"/>
              <a:t>, also known retroactively as the </a:t>
            </a:r>
            <a:r>
              <a:rPr lang="en-SG" b="1" dirty="0" smtClean="0"/>
              <a:t>Apple I</a:t>
            </a:r>
            <a:r>
              <a:rPr lang="en-SG" dirty="0" smtClean="0"/>
              <a:t>, or </a:t>
            </a:r>
            <a:r>
              <a:rPr lang="en-SG" b="1" dirty="0" smtClean="0"/>
              <a:t>Apple-1</a:t>
            </a:r>
            <a:r>
              <a:rPr lang="en-SG" dirty="0" smtClean="0"/>
              <a:t>, is a personal computer released by the Apple Computer Company (now </a:t>
            </a:r>
            <a:r>
              <a:rPr lang="en-SG" dirty="0" smtClean="0">
                <a:hlinkClick r:id="rId3" action="ppaction://hlinkfile" tooltip="Apple Inc."/>
              </a:rPr>
              <a:t>Apple Inc.</a:t>
            </a:r>
            <a:r>
              <a:rPr lang="en-SG" dirty="0" smtClean="0"/>
              <a:t>) in 1976. They were designed and </a:t>
            </a:r>
            <a:r>
              <a:rPr lang="en-SG" dirty="0" smtClean="0">
                <a:hlinkClick r:id="rId4" action="ppaction://hlinkfile" tooltip="Handicraft"/>
              </a:rPr>
              <a:t>hand-built</a:t>
            </a:r>
            <a:r>
              <a:rPr lang="en-SG" dirty="0" smtClean="0"/>
              <a:t> by </a:t>
            </a:r>
            <a:r>
              <a:rPr lang="en-SG" dirty="0" smtClean="0">
                <a:hlinkClick r:id="rId5" action="ppaction://hlinkfile" tooltip="Steve Wozniak"/>
              </a:rPr>
              <a:t>Steve Wozniak</a:t>
            </a:r>
            <a:r>
              <a:rPr lang="en-SG" dirty="0" smtClean="0"/>
              <a:t>.</a:t>
            </a:r>
            <a:r>
              <a:rPr lang="en-SG" baseline="30000" dirty="0" smtClean="0">
                <a:hlinkClick r:id="rId6" action="ppaction://hlinkfile"/>
              </a:rPr>
              <a:t>[1]</a:t>
            </a:r>
            <a:r>
              <a:rPr lang="en-SG" baseline="30000" dirty="0" smtClean="0">
                <a:hlinkClick r:id="rId7" action="ppaction://hlinkfile"/>
              </a:rPr>
              <a:t>[2]</a:t>
            </a:r>
            <a:r>
              <a:rPr lang="en-SG" dirty="0" smtClean="0"/>
              <a:t> Wozniak's friend </a:t>
            </a:r>
            <a:r>
              <a:rPr lang="en-SG" dirty="0" smtClean="0">
                <a:hlinkClick r:id="rId8" action="ppaction://hlinkfile" tooltip="Steve Jobs"/>
              </a:rPr>
              <a:t>Steve Jobs</a:t>
            </a:r>
            <a:r>
              <a:rPr lang="en-SG" dirty="0" smtClean="0"/>
              <a:t> had the idea of selling the computer. The Apple I was </a:t>
            </a:r>
            <a:r>
              <a:rPr lang="en-SG" dirty="0" smtClean="0">
                <a:hlinkClick r:id="rId3" action="ppaction://hlinkfile" tooltip="Apple Inc."/>
              </a:rPr>
              <a:t>Apple</a:t>
            </a:r>
            <a:r>
              <a:rPr lang="en-SG" dirty="0" smtClean="0"/>
              <a:t>'s first product. It was demonstrated in July 1976 at the </a:t>
            </a:r>
            <a:r>
              <a:rPr lang="en-SG" dirty="0" smtClean="0">
                <a:hlinkClick r:id="rId9" action="ppaction://hlinkfile" tooltip="Homebrew Computer Club"/>
              </a:rPr>
              <a:t>Homebrew Computer Club</a:t>
            </a:r>
            <a:r>
              <a:rPr lang="en-SG" dirty="0" smtClean="0"/>
              <a:t> in </a:t>
            </a:r>
            <a:r>
              <a:rPr lang="en-SG" dirty="0" smtClean="0">
                <a:hlinkClick r:id="rId10" action="ppaction://hlinkfile" tooltip="Palo Alto, California"/>
              </a:rPr>
              <a:t>Palo Alto, California</a:t>
            </a:r>
            <a:r>
              <a:rPr lang="en-SG" dirty="0" smtClean="0"/>
              <a:t>.</a:t>
            </a:r>
            <a:r>
              <a:rPr lang="en-SG" baseline="30000" dirty="0" smtClean="0">
                <a:hlinkClick r:id="rId11" action="ppaction://hlinkfile"/>
              </a:rPr>
              <a:t>[5]</a:t>
            </a:r>
            <a:endParaRPr lang="en-SG" baseline="30000" dirty="0" smtClean="0"/>
          </a:p>
          <a:p>
            <a:endParaRPr lang="en-SG" dirty="0"/>
          </a:p>
        </p:txBody>
      </p:sp>
      <p:sp>
        <p:nvSpPr>
          <p:cNvPr id="4" name="Slide Number Placeholder 3"/>
          <p:cNvSpPr>
            <a:spLocks noGrp="1"/>
          </p:cNvSpPr>
          <p:nvPr>
            <p:ph type="sldNum" sz="quarter" idx="10"/>
          </p:nvPr>
        </p:nvSpPr>
        <p:spPr/>
        <p:txBody>
          <a:bodyPr/>
          <a:lstStyle/>
          <a:p>
            <a:fld id="{67B1CD88-12CC-4918-BA04-9EF1AE97A40D}" type="slidenum">
              <a:rPr lang="en-SG" smtClean="0"/>
              <a:t>38</a:t>
            </a:fld>
            <a:endParaRPr lang="en-SG"/>
          </a:p>
        </p:txBody>
      </p:sp>
    </p:spTree>
    <p:extLst>
      <p:ext uri="{BB962C8B-B14F-4D97-AF65-F5344CB8AC3E}">
        <p14:creationId xmlns:p14="http://schemas.microsoft.com/office/powerpoint/2010/main" val="286763921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smtClean="0"/>
              <a:t>The </a:t>
            </a:r>
            <a:r>
              <a:rPr lang="en-SG" b="1" dirty="0" smtClean="0"/>
              <a:t>IBM Personal Computer</a:t>
            </a:r>
            <a:r>
              <a:rPr lang="en-SG" dirty="0" smtClean="0"/>
              <a:t>, commonly known as the </a:t>
            </a:r>
            <a:r>
              <a:rPr lang="en-SG" b="1" dirty="0" smtClean="0"/>
              <a:t>IBM PC</a:t>
            </a:r>
            <a:r>
              <a:rPr lang="en-SG" dirty="0" smtClean="0"/>
              <a:t>, is the original version and progenitor of the </a:t>
            </a:r>
            <a:r>
              <a:rPr lang="en-SG" dirty="0" smtClean="0">
                <a:hlinkClick r:id="rId3" action="ppaction://hlinkfile" tooltip="IBM PC compatible"/>
              </a:rPr>
              <a:t>IBM PC compatible</a:t>
            </a:r>
            <a:r>
              <a:rPr lang="en-SG" dirty="0" smtClean="0"/>
              <a:t> hardware </a:t>
            </a:r>
            <a:r>
              <a:rPr lang="en-SG" dirty="0" smtClean="0">
                <a:hlinkClick r:id="rId4" action="ppaction://hlinkfile" tooltip="Platform (computing)"/>
              </a:rPr>
              <a:t>platform</a:t>
            </a:r>
            <a:r>
              <a:rPr lang="en-SG" dirty="0" smtClean="0"/>
              <a:t>. It is </a:t>
            </a:r>
            <a:r>
              <a:rPr lang="en-SG" dirty="0" smtClean="0">
                <a:hlinkClick r:id="rId5" action="ppaction://hlinkfile" tooltip="IBM"/>
              </a:rPr>
              <a:t>IBM</a:t>
            </a:r>
            <a:r>
              <a:rPr lang="en-SG" dirty="0" smtClean="0"/>
              <a:t> model number </a:t>
            </a:r>
            <a:r>
              <a:rPr lang="en-SG" b="1" dirty="0" smtClean="0"/>
              <a:t>5150</a:t>
            </a:r>
            <a:r>
              <a:rPr lang="en-SG" dirty="0" smtClean="0"/>
              <a:t>, and was introduced on August 12, 1981. It was created by a team of engineers and designers under the direction of </a:t>
            </a:r>
            <a:r>
              <a:rPr lang="en-SG" dirty="0" smtClean="0">
                <a:hlinkClick r:id="rId6" action="ppaction://hlinkfile" tooltip="Don Estridge"/>
              </a:rPr>
              <a:t>Don </a:t>
            </a:r>
            <a:r>
              <a:rPr lang="en-SG" dirty="0" err="1" smtClean="0">
                <a:hlinkClick r:id="rId6" action="ppaction://hlinkfile" tooltip="Don Estridge"/>
              </a:rPr>
              <a:t>Estridge</a:t>
            </a:r>
            <a:r>
              <a:rPr lang="en-SG" dirty="0" smtClean="0"/>
              <a:t> of the IBM Entry Systems Division in </a:t>
            </a:r>
            <a:r>
              <a:rPr lang="en-SG" dirty="0" smtClean="0">
                <a:hlinkClick r:id="rId7" action="ppaction://hlinkfile" tooltip="Boca Raton, Florida"/>
              </a:rPr>
              <a:t>Boca Raton, Florida</a:t>
            </a:r>
            <a:r>
              <a:rPr lang="en-SG" dirty="0" smtClean="0"/>
              <a:t>.</a:t>
            </a:r>
          </a:p>
          <a:p>
            <a:r>
              <a:rPr lang="en-SG" dirty="0" smtClean="0"/>
              <a:t>Instead of proprietary components, the team decided to build the machine with "off-the-shelf" parts from a variety of different </a:t>
            </a:r>
            <a:r>
              <a:rPr lang="en-SG" dirty="0" smtClean="0">
                <a:hlinkClick r:id="rId8" action="ppaction://hlinkfile" tooltip="Original equipment manufacturer"/>
              </a:rPr>
              <a:t>original equipment manufacturers</a:t>
            </a:r>
            <a:r>
              <a:rPr lang="en-SG" dirty="0" smtClean="0"/>
              <a:t> (OEMs) and countries.</a:t>
            </a:r>
          </a:p>
          <a:p>
            <a:r>
              <a:rPr lang="en-SG" dirty="0" smtClean="0"/>
              <a:t>The success of the IBM computer led other companies to develop </a:t>
            </a:r>
            <a:r>
              <a:rPr lang="en-SG" i="1" dirty="0" smtClean="0">
                <a:hlinkClick r:id="rId3" action="ppaction://hlinkfile" tooltip="IBM PC compatible"/>
              </a:rPr>
              <a:t>IBM Compatibles</a:t>
            </a:r>
            <a:r>
              <a:rPr lang="en-SG" dirty="0" smtClean="0"/>
              <a:t>, which in turn led to branding like diskettes being advertised as "IBM format". An IBM PC clone could be built with off-the-shelf parts, but the </a:t>
            </a:r>
            <a:r>
              <a:rPr lang="en-SG" dirty="0" smtClean="0">
                <a:hlinkClick r:id="rId9" action="ppaction://hlinkfile" tooltip="BIOS"/>
              </a:rPr>
              <a:t>BIOS</a:t>
            </a:r>
            <a:r>
              <a:rPr lang="en-SG" dirty="0" smtClean="0"/>
              <a:t> required some reverse-engineering. The IBM PC became the industry standard.</a:t>
            </a:r>
            <a:endParaRPr lang="en-SG" dirty="0"/>
          </a:p>
        </p:txBody>
      </p:sp>
      <p:sp>
        <p:nvSpPr>
          <p:cNvPr id="4" name="Slide Number Placeholder 3"/>
          <p:cNvSpPr>
            <a:spLocks noGrp="1"/>
          </p:cNvSpPr>
          <p:nvPr>
            <p:ph type="sldNum" sz="quarter" idx="10"/>
          </p:nvPr>
        </p:nvSpPr>
        <p:spPr/>
        <p:txBody>
          <a:bodyPr/>
          <a:lstStyle/>
          <a:p>
            <a:fld id="{67B1CD88-12CC-4918-BA04-9EF1AE97A40D}" type="slidenum">
              <a:rPr lang="en-SG" smtClean="0"/>
              <a:t>39</a:t>
            </a:fld>
            <a:endParaRPr lang="en-SG"/>
          </a:p>
        </p:txBody>
      </p:sp>
    </p:spTree>
    <p:extLst>
      <p:ext uri="{BB962C8B-B14F-4D97-AF65-F5344CB8AC3E}">
        <p14:creationId xmlns:p14="http://schemas.microsoft.com/office/powerpoint/2010/main" val="13817704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smtClean="0"/>
              <a:t>The functions of an operating system</a:t>
            </a:r>
          </a:p>
          <a:p>
            <a:r>
              <a:rPr lang="en-GB" dirty="0" smtClean="0"/>
              <a:t>User Interface</a:t>
            </a:r>
          </a:p>
          <a:p>
            <a:r>
              <a:rPr lang="en-GB" dirty="0" smtClean="0"/>
              <a:t>Job Management</a:t>
            </a:r>
          </a:p>
          <a:p>
            <a:r>
              <a:rPr lang="en-GB" dirty="0" smtClean="0"/>
              <a:t>Task Management</a:t>
            </a:r>
          </a:p>
          <a:p>
            <a:r>
              <a:rPr lang="en-GB" dirty="0" smtClean="0"/>
              <a:t>Memory Management</a:t>
            </a:r>
          </a:p>
          <a:p>
            <a:pPr marL="0" marR="0" indent="0" algn="l" defTabSz="914400" rtl="0" eaLnBrk="1" fontAlgn="auto" latinLnBrk="0" hangingPunct="1">
              <a:lnSpc>
                <a:spcPct val="100000"/>
              </a:lnSpc>
              <a:spcBef>
                <a:spcPts val="0"/>
              </a:spcBef>
              <a:spcAft>
                <a:spcPts val="0"/>
              </a:spcAft>
              <a:buClrTx/>
              <a:buSzTx/>
              <a:buFontTx/>
              <a:buNone/>
              <a:tabLst/>
              <a:defRPr/>
            </a:pPr>
            <a:r>
              <a:rPr lang="en-GB" dirty="0" smtClean="0"/>
              <a:t>File Management</a:t>
            </a:r>
          </a:p>
          <a:p>
            <a:r>
              <a:rPr lang="en-GB" dirty="0" smtClean="0"/>
              <a:t>Device Management</a:t>
            </a:r>
          </a:p>
          <a:p>
            <a:r>
              <a:rPr lang="en-GB" dirty="0" smtClean="0"/>
              <a:t>Security</a:t>
            </a:r>
          </a:p>
          <a:p>
            <a:endParaRPr lang="en-SG" dirty="0"/>
          </a:p>
        </p:txBody>
      </p:sp>
      <p:sp>
        <p:nvSpPr>
          <p:cNvPr id="4" name="Slide Number Placeholder 3"/>
          <p:cNvSpPr>
            <a:spLocks noGrp="1"/>
          </p:cNvSpPr>
          <p:nvPr>
            <p:ph type="sldNum" sz="quarter" idx="10"/>
          </p:nvPr>
        </p:nvSpPr>
        <p:spPr/>
        <p:txBody>
          <a:bodyPr/>
          <a:lstStyle/>
          <a:p>
            <a:fld id="{67B1CD88-12CC-4918-BA04-9EF1AE97A40D}" type="slidenum">
              <a:rPr lang="en-SG" smtClean="0"/>
              <a:t>7</a:t>
            </a:fld>
            <a:endParaRPr lang="en-SG"/>
          </a:p>
        </p:txBody>
      </p:sp>
    </p:spTree>
    <p:extLst>
      <p:ext uri="{BB962C8B-B14F-4D97-AF65-F5344CB8AC3E}">
        <p14:creationId xmlns:p14="http://schemas.microsoft.com/office/powerpoint/2010/main" val="222664501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SG" b="1" dirty="0" smtClean="0"/>
              <a:t>MS-DOS</a:t>
            </a:r>
            <a:r>
              <a:rPr lang="en-SG" dirty="0" smtClean="0"/>
              <a:t> (pron.: </a:t>
            </a:r>
            <a:r>
              <a:rPr lang="en-SG" dirty="0" smtClean="0">
                <a:hlinkClick r:id="rId3" action="ppaction://hlinkfile" tooltip="Help:IPA for English"/>
              </a:rPr>
              <a:t>/</a:t>
            </a:r>
            <a:r>
              <a:rPr lang="en-SG" dirty="0" smtClean="0">
                <a:effectLst/>
                <a:hlinkClick r:id="rId4" action="ppaction://hlinkfile" tooltip="Help:IPA for English"/>
              </a:rPr>
              <a:t>ˌ</a:t>
            </a:r>
            <a:r>
              <a:rPr lang="en-SG" dirty="0" err="1" smtClean="0">
                <a:effectLst/>
                <a:hlinkClick r:id="rId4" action="ppaction://hlinkfile" tooltip="Help:IPA for English"/>
              </a:rPr>
              <a:t>ɛmɛsˈdɒs</a:t>
            </a:r>
            <a:r>
              <a:rPr lang="en-SG" dirty="0" smtClean="0">
                <a:hlinkClick r:id="rId3" action="ppaction://hlinkfile" tooltip="Help:IPA for English"/>
              </a:rPr>
              <a:t>/</a:t>
            </a:r>
            <a:r>
              <a:rPr lang="en-SG" dirty="0" smtClean="0"/>
              <a:t> </a:t>
            </a:r>
            <a:r>
              <a:rPr lang="en-SG" b="1" i="1" cap="small" dirty="0" smtClean="0">
                <a:effectLst/>
                <a:hlinkClick r:id="rId5" action="ppaction://hlinkfile" tooltip="Wikipedia:Pronunciation respelling key"/>
              </a:rPr>
              <a:t>EM</a:t>
            </a:r>
            <a:r>
              <a:rPr lang="en-SG" i="1" dirty="0" smtClean="0">
                <a:hlinkClick r:id="rId5" action="ppaction://hlinkfile" tooltip="Wikipedia:Pronunciation respelling key"/>
              </a:rPr>
              <a:t>-</a:t>
            </a:r>
            <a:r>
              <a:rPr lang="en-SG" i="1" dirty="0" err="1" smtClean="0">
                <a:hlinkClick r:id="rId5" action="ppaction://hlinkfile" tooltip="Wikipedia:Pronunciation respelling key"/>
              </a:rPr>
              <a:t>es</a:t>
            </a:r>
            <a:r>
              <a:rPr lang="en-SG" i="1" dirty="0" smtClean="0">
                <a:hlinkClick r:id="rId5" action="ppaction://hlinkfile" tooltip="Wikipedia:Pronunciation respelling key"/>
              </a:rPr>
              <a:t>-</a:t>
            </a:r>
            <a:r>
              <a:rPr lang="en-SG" b="1" i="1" cap="small" dirty="0" smtClean="0">
                <a:effectLst/>
                <a:hlinkClick r:id="rId5" action="ppaction://hlinkfile" tooltip="Wikipedia:Pronunciation respelling key"/>
              </a:rPr>
              <a:t>DOSS</a:t>
            </a:r>
            <a:r>
              <a:rPr lang="en-SG" dirty="0" smtClean="0"/>
              <a:t>; short for Microsoft Disk Operating System) is an </a:t>
            </a:r>
            <a:r>
              <a:rPr lang="en-SG" dirty="0" smtClean="0">
                <a:hlinkClick r:id="rId6" action="ppaction://hlinkfile" tooltip="Operating system"/>
              </a:rPr>
              <a:t>operating system</a:t>
            </a:r>
            <a:r>
              <a:rPr lang="en-SG" dirty="0" smtClean="0"/>
              <a:t> for </a:t>
            </a:r>
            <a:r>
              <a:rPr lang="en-SG" dirty="0" smtClean="0">
                <a:hlinkClick r:id="rId7" action="ppaction://hlinkfile" tooltip="X86"/>
              </a:rPr>
              <a:t>x86</a:t>
            </a:r>
            <a:r>
              <a:rPr lang="en-SG" dirty="0" smtClean="0"/>
              <a:t>-based </a:t>
            </a:r>
            <a:r>
              <a:rPr lang="en-SG" dirty="0" smtClean="0">
                <a:hlinkClick r:id="rId8" action="ppaction://hlinkfile" tooltip="Personal computers"/>
              </a:rPr>
              <a:t>personal computers</a:t>
            </a:r>
            <a:r>
              <a:rPr lang="en-SG" dirty="0" smtClean="0"/>
              <a:t>. It was the most commonly used member of the </a:t>
            </a:r>
            <a:r>
              <a:rPr lang="en-SG" dirty="0" smtClean="0">
                <a:hlinkClick r:id="rId9" action="ppaction://hlinkfile" tooltip="DOS"/>
              </a:rPr>
              <a:t>DOS</a:t>
            </a:r>
            <a:r>
              <a:rPr lang="en-SG" dirty="0" smtClean="0"/>
              <a:t> family of operating systems, and was the main operating system for </a:t>
            </a:r>
            <a:r>
              <a:rPr lang="en-SG" dirty="0" smtClean="0">
                <a:hlinkClick r:id="rId10" action="ppaction://hlinkfile" tooltip="IBM PC compatible"/>
              </a:rPr>
              <a:t>IBM PC compatible</a:t>
            </a:r>
            <a:r>
              <a:rPr lang="en-SG" dirty="0" smtClean="0"/>
              <a:t> personal computers during the 1980s to the mid-1990s, until it was gradually superseded by operating systems offering a </a:t>
            </a:r>
            <a:r>
              <a:rPr lang="en-SG" dirty="0" smtClean="0">
                <a:hlinkClick r:id="rId11" action="ppaction://hlinkfile" tooltip="Graphical user interface"/>
              </a:rPr>
              <a:t>graphical user interface</a:t>
            </a:r>
            <a:r>
              <a:rPr lang="en-SG" dirty="0" smtClean="0"/>
              <a:t> (GUI), in particular by various generations of the </a:t>
            </a:r>
            <a:r>
              <a:rPr lang="en-SG" dirty="0" smtClean="0">
                <a:hlinkClick r:id="rId12" action="ppaction://hlinkfile" tooltip="Microsoft Windows"/>
              </a:rPr>
              <a:t>Microsoft Windows</a:t>
            </a:r>
            <a:r>
              <a:rPr lang="en-SG" dirty="0" smtClean="0"/>
              <a:t> operating system.</a:t>
            </a:r>
          </a:p>
          <a:p>
            <a:pPr rtl="0"/>
            <a:r>
              <a:rPr lang="en-SG" dirty="0" smtClean="0"/>
              <a:t>MS-DOS grew from a 1981 request by IBM for an operating system for its </a:t>
            </a:r>
            <a:r>
              <a:rPr lang="en-SG" dirty="0" smtClean="0">
                <a:hlinkClick r:id="rId13" action="ppaction://hlinkfile" tooltip="IBM PC"/>
              </a:rPr>
              <a:t>IBM PC</a:t>
            </a:r>
            <a:r>
              <a:rPr lang="en-SG" dirty="0" smtClean="0"/>
              <a:t> range of personal computers.</a:t>
            </a:r>
          </a:p>
          <a:p>
            <a:endParaRPr lang="en-SG" dirty="0"/>
          </a:p>
        </p:txBody>
      </p:sp>
      <p:sp>
        <p:nvSpPr>
          <p:cNvPr id="4" name="Slide Number Placeholder 3"/>
          <p:cNvSpPr>
            <a:spLocks noGrp="1"/>
          </p:cNvSpPr>
          <p:nvPr>
            <p:ph type="sldNum" sz="quarter" idx="10"/>
          </p:nvPr>
        </p:nvSpPr>
        <p:spPr/>
        <p:txBody>
          <a:bodyPr/>
          <a:lstStyle/>
          <a:p>
            <a:fld id="{67B1CD88-12CC-4918-BA04-9EF1AE97A40D}" type="slidenum">
              <a:rPr lang="en-SG" smtClean="0"/>
              <a:t>40</a:t>
            </a:fld>
            <a:endParaRPr lang="en-SG"/>
          </a:p>
        </p:txBody>
      </p:sp>
    </p:spTree>
    <p:extLst>
      <p:ext uri="{BB962C8B-B14F-4D97-AF65-F5344CB8AC3E}">
        <p14:creationId xmlns:p14="http://schemas.microsoft.com/office/powerpoint/2010/main" val="10027324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smtClean="0">
                <a:solidFill>
                  <a:schemeClr val="tx1"/>
                </a:solidFill>
                <a:latin typeface="+mn-lt"/>
                <a:ea typeface="+mn-ea"/>
                <a:cs typeface="+mn-cs"/>
              </a:rPr>
              <a:t>Predicting the Future</a:t>
            </a:r>
            <a:r>
              <a:rPr lang="en-SG" dirty="0" smtClean="0"/>
              <a:t> Wrong</a:t>
            </a:r>
            <a:endParaRPr lang="en-GB" dirty="0" smtClean="0"/>
          </a:p>
          <a:p>
            <a:pPr eaLnBrk="1" hangingPunct="1"/>
            <a:r>
              <a:rPr lang="en-SG" dirty="0" smtClean="0">
                <a:hlinkClick r:id="rId3"/>
              </a:rPr>
              <a:t>http://www.ahajokes.com/fp044.html</a:t>
            </a:r>
            <a:endParaRPr lang="en-SG" dirty="0" smtClean="0"/>
          </a:p>
          <a:p>
            <a:pPr eaLnBrk="1" hangingPunct="1"/>
            <a:r>
              <a:rPr lang="en-SG" dirty="0" smtClean="0">
                <a:hlinkClick r:id="rId4"/>
              </a:rPr>
              <a:t>http://www.makeuseof.com/tag/8-spectacularly-wrong-predictions-computers-internet/</a:t>
            </a:r>
            <a:endParaRPr lang="en-SG" dirty="0" smtClean="0"/>
          </a:p>
          <a:p>
            <a:pPr eaLnBrk="1" hangingPunct="1"/>
            <a:r>
              <a:rPr lang="en-SG" b="1" dirty="0" smtClean="0">
                <a:hlinkClick r:id="rId5" tooltip="The History Of Operating Systems [INFOGRAPHIC]"/>
              </a:rPr>
              <a:t>The History Of Operating Systems </a:t>
            </a:r>
            <a:endParaRPr lang="en-SG" b="1" dirty="0" smtClean="0"/>
          </a:p>
          <a:p>
            <a:pPr eaLnBrk="1" hangingPunct="1"/>
            <a:endParaRPr lang="en-SG" dirty="0" smtClean="0"/>
          </a:p>
        </p:txBody>
      </p:sp>
      <p:sp>
        <p:nvSpPr>
          <p:cNvPr id="4" name="Slide Number Placeholder 3"/>
          <p:cNvSpPr>
            <a:spLocks noGrp="1"/>
          </p:cNvSpPr>
          <p:nvPr>
            <p:ph type="sldNum" sz="quarter" idx="10"/>
          </p:nvPr>
        </p:nvSpPr>
        <p:spPr/>
        <p:txBody>
          <a:bodyPr/>
          <a:lstStyle/>
          <a:p>
            <a:fld id="{67B1CD88-12CC-4918-BA04-9EF1AE97A40D}" type="slidenum">
              <a:rPr lang="en-SG" smtClean="0"/>
              <a:t>41</a:t>
            </a:fld>
            <a:endParaRPr lang="en-SG"/>
          </a:p>
        </p:txBody>
      </p:sp>
    </p:spTree>
    <p:extLst>
      <p:ext uri="{BB962C8B-B14F-4D97-AF65-F5344CB8AC3E}">
        <p14:creationId xmlns:p14="http://schemas.microsoft.com/office/powerpoint/2010/main" val="227412936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Desktop and Laptops	Ease of access,</a:t>
            </a:r>
            <a:r>
              <a:rPr lang="en-GB" baseline="0" dirty="0" smtClean="0"/>
              <a:t> graphical interfaces. </a:t>
            </a:r>
            <a:r>
              <a:rPr lang="en-GB" dirty="0" smtClean="0"/>
              <a:t>Windows, Linux and Mac OS X</a:t>
            </a:r>
          </a:p>
          <a:p>
            <a:r>
              <a:rPr lang="en-GB" dirty="0" smtClean="0"/>
              <a:t>Servers		Provide services to many other networked-clients</a:t>
            </a:r>
          </a:p>
          <a:p>
            <a:r>
              <a:rPr lang="en-GB" dirty="0" smtClean="0"/>
              <a:t>Handheld Devices	Proprietary Oss include Google’s Android, Palm’s </a:t>
            </a:r>
            <a:r>
              <a:rPr lang="en-GB" dirty="0" err="1" smtClean="0"/>
              <a:t>webOS</a:t>
            </a:r>
            <a:r>
              <a:rPr lang="en-GB" dirty="0" smtClean="0"/>
              <a:t>, Apple’s </a:t>
            </a:r>
            <a:r>
              <a:rPr lang="en-GB" dirty="0" err="1" smtClean="0"/>
              <a:t>iOS</a:t>
            </a:r>
            <a:r>
              <a:rPr lang="en-GB" dirty="0" smtClean="0"/>
              <a:t> and Window’s Mobile</a:t>
            </a:r>
          </a:p>
          <a:p>
            <a:r>
              <a:rPr lang="en-GB" dirty="0" smtClean="0"/>
              <a:t>The modern OS contains 3 major components</a:t>
            </a:r>
          </a:p>
          <a:p>
            <a:r>
              <a:rPr lang="en-GB" dirty="0" smtClean="0"/>
              <a:t>1. The</a:t>
            </a:r>
            <a:r>
              <a:rPr lang="en-GB" baseline="0" dirty="0" smtClean="0"/>
              <a:t> kernel OS and its utility programs</a:t>
            </a:r>
          </a:p>
          <a:p>
            <a:pPr marL="0" marR="0" indent="0" algn="l" defTabSz="914400" rtl="0" eaLnBrk="1" fontAlgn="auto" latinLnBrk="0" hangingPunct="1">
              <a:lnSpc>
                <a:spcPct val="100000"/>
              </a:lnSpc>
              <a:spcBef>
                <a:spcPts val="0"/>
              </a:spcBef>
              <a:spcAft>
                <a:spcPts val="0"/>
              </a:spcAft>
              <a:buClrTx/>
              <a:buSzTx/>
              <a:buFontTx/>
              <a:buNone/>
              <a:tabLst/>
              <a:defRPr/>
            </a:pPr>
            <a:r>
              <a:rPr lang="en-GB" dirty="0" smtClean="0"/>
              <a:t>2.  ROM-BIOS</a:t>
            </a:r>
            <a:r>
              <a:rPr lang="en-GB" baseline="0" dirty="0" smtClean="0"/>
              <a:t> 	</a:t>
            </a:r>
            <a:r>
              <a:rPr lang="en-US" dirty="0" smtClean="0"/>
              <a:t>There is one ROM chip on the system board that contains BIOS, which manages the startup process (startup BIOS) and many basic functions of the system (system BIOS)</a:t>
            </a:r>
          </a:p>
          <a:p>
            <a:pPr marL="228600" indent="-228600">
              <a:buAutoNum type="arabicPeriod" startAt="3"/>
            </a:pPr>
            <a:r>
              <a:rPr lang="en-GB" dirty="0" smtClean="0"/>
              <a:t>Device</a:t>
            </a:r>
            <a:r>
              <a:rPr lang="en-GB" baseline="0" dirty="0" smtClean="0"/>
              <a:t> drivers 	</a:t>
            </a:r>
            <a:r>
              <a:rPr lang="en-SG" dirty="0" smtClean="0"/>
              <a:t>In computing, a </a:t>
            </a:r>
            <a:r>
              <a:rPr lang="en-SG" b="1" dirty="0" smtClean="0"/>
              <a:t>device driver</a:t>
            </a:r>
            <a:r>
              <a:rPr lang="en-SG" dirty="0" smtClean="0"/>
              <a:t> is a </a:t>
            </a:r>
            <a:r>
              <a:rPr lang="en-SG" dirty="0" smtClean="0">
                <a:hlinkClick r:id="rId3" action="ppaction://hlinkfile" tooltip="Computer program"/>
              </a:rPr>
              <a:t>computer program</a:t>
            </a:r>
            <a:r>
              <a:rPr lang="en-SG" dirty="0" smtClean="0"/>
              <a:t> that operates or controls a particular type of device that is attached to a computer.</a:t>
            </a:r>
            <a:r>
              <a:rPr lang="en-SG" baseline="30000" dirty="0" smtClean="0">
                <a:hlinkClick r:id="rId4" action="ppaction://hlinkfile"/>
              </a:rPr>
              <a:t>[1]</a:t>
            </a:r>
            <a:r>
              <a:rPr lang="en-SG" dirty="0" smtClean="0"/>
              <a:t> A driver typically communicates with the </a:t>
            </a:r>
            <a:r>
              <a:rPr lang="en-SG" dirty="0" smtClean="0">
                <a:hlinkClick r:id="rId5" action="ppaction://hlinkfile" tooltip="Peripheral"/>
              </a:rPr>
              <a:t>device</a:t>
            </a:r>
            <a:r>
              <a:rPr lang="en-SG" dirty="0" smtClean="0"/>
              <a:t> through the </a:t>
            </a:r>
            <a:r>
              <a:rPr lang="en-SG" dirty="0" smtClean="0">
                <a:hlinkClick r:id="rId6" action="ppaction://hlinkfile" tooltip="Computer bus"/>
              </a:rPr>
              <a:t>computer bus</a:t>
            </a:r>
            <a:r>
              <a:rPr lang="en-SG" dirty="0" smtClean="0"/>
              <a:t> or communications subsystem to which the hardware connects. </a:t>
            </a:r>
          </a:p>
          <a:p>
            <a:pPr marL="228600" indent="-228600">
              <a:buAutoNum type="arabicPeriod" startAt="3"/>
            </a:pPr>
            <a:endParaRPr lang="en-SG" dirty="0" smtClean="0"/>
          </a:p>
          <a:p>
            <a:r>
              <a:rPr lang="en-GB" sz="1200" dirty="0" smtClean="0"/>
              <a:t>Kernel space is memory that can only be accessed by the kernel, no user programs can write to the Kernel space .</a:t>
            </a:r>
          </a:p>
          <a:p>
            <a:r>
              <a:rPr lang="en-GB" sz="1200" dirty="0" smtClean="0"/>
              <a:t>User space can be access by any program with the appropriate privileges.</a:t>
            </a:r>
            <a:endParaRPr lang="en-SG" sz="1200" dirty="0" smtClean="0"/>
          </a:p>
          <a:p>
            <a:pPr marL="0" indent="0">
              <a:buNone/>
            </a:pPr>
            <a:endParaRPr lang="en-SG" dirty="0"/>
          </a:p>
        </p:txBody>
      </p:sp>
      <p:sp>
        <p:nvSpPr>
          <p:cNvPr id="4" name="Slide Number Placeholder 3"/>
          <p:cNvSpPr>
            <a:spLocks noGrp="1"/>
          </p:cNvSpPr>
          <p:nvPr>
            <p:ph type="sldNum" sz="quarter" idx="10"/>
          </p:nvPr>
        </p:nvSpPr>
        <p:spPr/>
        <p:txBody>
          <a:bodyPr/>
          <a:lstStyle/>
          <a:p>
            <a:fld id="{67B1CD88-12CC-4918-BA04-9EF1AE97A40D}" type="slidenum">
              <a:rPr lang="en-SG" smtClean="0"/>
              <a:t>42</a:t>
            </a:fld>
            <a:endParaRPr lang="en-SG"/>
          </a:p>
        </p:txBody>
      </p:sp>
    </p:spTree>
    <p:extLst>
      <p:ext uri="{BB962C8B-B14F-4D97-AF65-F5344CB8AC3E}">
        <p14:creationId xmlns:p14="http://schemas.microsoft.com/office/powerpoint/2010/main" val="60166741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sz="1200" b="0" i="0" kern="1200" dirty="0" smtClean="0">
                <a:solidFill>
                  <a:schemeClr val="tx1"/>
                </a:solidFill>
                <a:effectLst/>
                <a:latin typeface="+mn-lt"/>
                <a:ea typeface="+mn-ea"/>
                <a:cs typeface="+mn-cs"/>
              </a:rPr>
              <a:t>A </a:t>
            </a:r>
            <a:r>
              <a:rPr lang="en-SG" sz="1200" b="1" i="0" kern="1200" dirty="0" smtClean="0">
                <a:solidFill>
                  <a:schemeClr val="tx1"/>
                </a:solidFill>
                <a:effectLst/>
                <a:latin typeface="+mn-lt"/>
                <a:ea typeface="+mn-ea"/>
                <a:cs typeface="+mn-cs"/>
              </a:rPr>
              <a:t>fat client</a:t>
            </a:r>
            <a:r>
              <a:rPr lang="en-SG" sz="1200" b="0" i="0" kern="1200" dirty="0" smtClean="0">
                <a:solidFill>
                  <a:schemeClr val="tx1"/>
                </a:solidFill>
                <a:effectLst/>
                <a:latin typeface="+mn-lt"/>
                <a:ea typeface="+mn-ea"/>
                <a:cs typeface="+mn-cs"/>
              </a:rPr>
              <a:t> (also called </a:t>
            </a:r>
            <a:r>
              <a:rPr lang="en-SG" sz="1200" b="1" i="0" kern="1200" dirty="0" smtClean="0">
                <a:solidFill>
                  <a:schemeClr val="tx1"/>
                </a:solidFill>
                <a:effectLst/>
                <a:latin typeface="+mn-lt"/>
                <a:ea typeface="+mn-ea"/>
                <a:cs typeface="+mn-cs"/>
              </a:rPr>
              <a:t>heavy</a:t>
            </a:r>
            <a:r>
              <a:rPr lang="en-SG" sz="1200" b="0" i="0" kern="1200" dirty="0" smtClean="0">
                <a:solidFill>
                  <a:schemeClr val="tx1"/>
                </a:solidFill>
                <a:effectLst/>
                <a:latin typeface="+mn-lt"/>
                <a:ea typeface="+mn-ea"/>
                <a:cs typeface="+mn-cs"/>
              </a:rPr>
              <a:t>, </a:t>
            </a:r>
            <a:r>
              <a:rPr lang="en-SG" sz="1200" b="1" i="0" kern="1200" dirty="0" smtClean="0">
                <a:solidFill>
                  <a:schemeClr val="tx1"/>
                </a:solidFill>
                <a:effectLst/>
                <a:latin typeface="+mn-lt"/>
                <a:ea typeface="+mn-ea"/>
                <a:cs typeface="+mn-cs"/>
              </a:rPr>
              <a:t>rich</a:t>
            </a:r>
            <a:r>
              <a:rPr lang="en-SG" sz="1200" b="0" i="0" kern="1200" dirty="0" smtClean="0">
                <a:solidFill>
                  <a:schemeClr val="tx1"/>
                </a:solidFill>
                <a:effectLst/>
                <a:latin typeface="+mn-lt"/>
                <a:ea typeface="+mn-ea"/>
                <a:cs typeface="+mn-cs"/>
              </a:rPr>
              <a:t> or </a:t>
            </a:r>
            <a:r>
              <a:rPr lang="en-SG" sz="1200" b="1" i="0" kern="1200" dirty="0" smtClean="0">
                <a:solidFill>
                  <a:schemeClr val="tx1"/>
                </a:solidFill>
                <a:effectLst/>
                <a:latin typeface="+mn-lt"/>
                <a:ea typeface="+mn-ea"/>
                <a:cs typeface="+mn-cs"/>
              </a:rPr>
              <a:t>thick client</a:t>
            </a:r>
            <a:r>
              <a:rPr lang="en-SG" sz="1200" b="0" i="0" kern="1200" dirty="0" smtClean="0">
                <a:solidFill>
                  <a:schemeClr val="tx1"/>
                </a:solidFill>
                <a:effectLst/>
                <a:latin typeface="+mn-lt"/>
                <a:ea typeface="+mn-ea"/>
                <a:cs typeface="+mn-cs"/>
              </a:rPr>
              <a:t>) is a computer (</a:t>
            </a:r>
            <a:r>
              <a:rPr lang="en-SG" sz="1200" b="0" i="0" u="none" strike="noStrike" kern="1200" dirty="0" smtClean="0">
                <a:solidFill>
                  <a:schemeClr val="tx1"/>
                </a:solidFill>
                <a:effectLst/>
                <a:latin typeface="+mn-lt"/>
                <a:ea typeface="+mn-ea"/>
                <a:cs typeface="+mn-cs"/>
                <a:hlinkClick r:id="rId3" tooltip="Client (computing)"/>
              </a:rPr>
              <a:t>client</a:t>
            </a:r>
            <a:r>
              <a:rPr lang="en-SG" sz="1200" b="0" i="0" kern="1200" dirty="0" smtClean="0">
                <a:solidFill>
                  <a:schemeClr val="tx1"/>
                </a:solidFill>
                <a:effectLst/>
                <a:latin typeface="+mn-lt"/>
                <a:ea typeface="+mn-ea"/>
                <a:cs typeface="+mn-cs"/>
              </a:rPr>
              <a:t>) in </a:t>
            </a:r>
            <a:r>
              <a:rPr lang="en-SG" sz="1200" b="0" i="0" u="none" strike="noStrike" kern="1200" dirty="0" smtClean="0">
                <a:solidFill>
                  <a:schemeClr val="tx1"/>
                </a:solidFill>
                <a:effectLst/>
                <a:latin typeface="+mn-lt"/>
                <a:ea typeface="+mn-ea"/>
                <a:cs typeface="+mn-cs"/>
                <a:hlinkClick r:id="rId4" tooltip="Client–server"/>
              </a:rPr>
              <a:t>client–server</a:t>
            </a:r>
            <a:r>
              <a:rPr lang="en-SG" sz="1200" b="0" i="0" kern="1200" dirty="0" smtClean="0">
                <a:solidFill>
                  <a:schemeClr val="tx1"/>
                </a:solidFill>
                <a:effectLst/>
                <a:latin typeface="+mn-lt"/>
                <a:ea typeface="+mn-ea"/>
                <a:cs typeface="+mn-cs"/>
              </a:rPr>
              <a:t> architecture or networks that typically provides rich functionality independent of the central </a:t>
            </a:r>
            <a:r>
              <a:rPr lang="en-SG" sz="1200" b="0" i="0" u="none" strike="noStrike" kern="1200" dirty="0" smtClean="0">
                <a:solidFill>
                  <a:schemeClr val="tx1"/>
                </a:solidFill>
                <a:effectLst/>
                <a:latin typeface="+mn-lt"/>
                <a:ea typeface="+mn-ea"/>
                <a:cs typeface="+mn-cs"/>
                <a:hlinkClick r:id="rId5" tooltip="Server (computing)"/>
              </a:rPr>
              <a:t>server</a:t>
            </a:r>
            <a:r>
              <a:rPr lang="en-SG" sz="1200" b="0" i="0" kern="1200" dirty="0" smtClean="0">
                <a:solidFill>
                  <a:schemeClr val="tx1"/>
                </a:solidFill>
                <a:effectLst/>
                <a:latin typeface="+mn-lt"/>
                <a:ea typeface="+mn-ea"/>
                <a:cs typeface="+mn-cs"/>
              </a:rPr>
              <a:t>. Originally known as just a "client" or "thick client"</a:t>
            </a:r>
            <a:r>
              <a:rPr lang="en-SG" sz="1200" b="0" i="0" u="none" strike="noStrike" kern="1200" baseline="30000" dirty="0" smtClean="0">
                <a:solidFill>
                  <a:schemeClr val="tx1"/>
                </a:solidFill>
                <a:effectLst/>
                <a:latin typeface="+mn-lt"/>
                <a:ea typeface="+mn-ea"/>
                <a:cs typeface="+mn-cs"/>
                <a:hlinkClick r:id="rId6"/>
              </a:rPr>
              <a:t>[1]</a:t>
            </a:r>
            <a:r>
              <a:rPr lang="en-SG" sz="1200" b="0" i="0" kern="1200" dirty="0" smtClean="0">
                <a:solidFill>
                  <a:schemeClr val="tx1"/>
                </a:solidFill>
                <a:effectLst/>
                <a:latin typeface="+mn-lt"/>
                <a:ea typeface="+mn-ea"/>
                <a:cs typeface="+mn-cs"/>
              </a:rPr>
              <a:t> the name is contrasted to </a:t>
            </a:r>
            <a:r>
              <a:rPr lang="en-SG" sz="1200" b="0" i="0" u="none" strike="noStrike" kern="1200" dirty="0" smtClean="0">
                <a:solidFill>
                  <a:schemeClr val="tx1"/>
                </a:solidFill>
                <a:effectLst/>
                <a:latin typeface="+mn-lt"/>
                <a:ea typeface="+mn-ea"/>
                <a:cs typeface="+mn-cs"/>
                <a:hlinkClick r:id="rId7" tooltip="Thin client"/>
              </a:rPr>
              <a:t>thin client</a:t>
            </a:r>
            <a:r>
              <a:rPr lang="en-SG" sz="1200" b="0" i="0" kern="1200" dirty="0" smtClean="0">
                <a:solidFill>
                  <a:schemeClr val="tx1"/>
                </a:solidFill>
                <a:effectLst/>
                <a:latin typeface="+mn-lt"/>
                <a:ea typeface="+mn-ea"/>
                <a:cs typeface="+mn-cs"/>
              </a:rPr>
              <a:t>, which describes a computer heavily dependent on a server's applications.</a:t>
            </a:r>
          </a:p>
          <a:p>
            <a:r>
              <a:rPr lang="en-SG" sz="1200" b="0" i="0" kern="1200" dirty="0" smtClean="0">
                <a:solidFill>
                  <a:schemeClr val="tx1"/>
                </a:solidFill>
                <a:effectLst/>
                <a:latin typeface="+mn-lt"/>
                <a:ea typeface="+mn-ea"/>
                <a:cs typeface="+mn-cs"/>
              </a:rPr>
              <a:t>A fat client still requires at least periodic connection to a network or central server, but is often characterised by the ability to perform many functions without that connection. In contrast, a thin client generally does as little processing as possible and relies on accessing the server each time input data needs to be processed or validated.</a:t>
            </a:r>
          </a:p>
          <a:p>
            <a:r>
              <a:rPr lang="en-SG" sz="1200" b="0" i="0" kern="1200" dirty="0" smtClean="0">
                <a:solidFill>
                  <a:schemeClr val="tx1"/>
                </a:solidFill>
                <a:effectLst/>
                <a:latin typeface="+mn-lt"/>
                <a:ea typeface="+mn-ea"/>
                <a:cs typeface="+mn-cs"/>
              </a:rPr>
              <a:t>Zero client, also known as </a:t>
            </a:r>
            <a:r>
              <a:rPr lang="en-SG" sz="1200" b="0" i="1" kern="1200" dirty="0" smtClean="0">
                <a:solidFill>
                  <a:schemeClr val="tx1"/>
                </a:solidFill>
                <a:effectLst/>
                <a:latin typeface="+mn-lt"/>
                <a:ea typeface="+mn-ea"/>
                <a:cs typeface="+mn-cs"/>
              </a:rPr>
              <a:t>ultrathin client</a:t>
            </a:r>
            <a:r>
              <a:rPr lang="en-SG" sz="1200" b="0" i="0" kern="1200" dirty="0" smtClean="0">
                <a:solidFill>
                  <a:schemeClr val="tx1"/>
                </a:solidFill>
                <a:effectLst/>
                <a:latin typeface="+mn-lt"/>
                <a:ea typeface="+mn-ea"/>
                <a:cs typeface="+mn-cs"/>
              </a:rPr>
              <a:t>, is a server-based computing model in which the end user's computing device has no local storage. A zero client can be contrasted with a </a:t>
            </a:r>
            <a:r>
              <a:rPr lang="en-SG" sz="1200" b="0" i="0" u="sng" kern="1200" dirty="0" smtClean="0">
                <a:solidFill>
                  <a:schemeClr val="tx1"/>
                </a:solidFill>
                <a:effectLst/>
                <a:latin typeface="+mn-lt"/>
                <a:ea typeface="+mn-ea"/>
                <a:cs typeface="+mn-cs"/>
                <a:hlinkClick r:id="rId8"/>
              </a:rPr>
              <a:t>thin client</a:t>
            </a:r>
            <a:r>
              <a:rPr lang="en-SG" sz="1200" b="0" i="0" kern="1200" dirty="0" smtClean="0">
                <a:solidFill>
                  <a:schemeClr val="tx1"/>
                </a:solidFill>
                <a:effectLst/>
                <a:latin typeface="+mn-lt"/>
                <a:ea typeface="+mn-ea"/>
                <a:cs typeface="+mn-cs"/>
              </a:rPr>
              <a:t>, which retains the operating system and each device's specific configuration settings in flash memory.</a:t>
            </a:r>
            <a:endParaRPr lang="en-SG" dirty="0"/>
          </a:p>
        </p:txBody>
      </p:sp>
      <p:sp>
        <p:nvSpPr>
          <p:cNvPr id="4" name="Slide Number Placeholder 3"/>
          <p:cNvSpPr>
            <a:spLocks noGrp="1"/>
          </p:cNvSpPr>
          <p:nvPr>
            <p:ph type="sldNum" sz="quarter" idx="10"/>
          </p:nvPr>
        </p:nvSpPr>
        <p:spPr/>
        <p:txBody>
          <a:bodyPr/>
          <a:lstStyle/>
          <a:p>
            <a:fld id="{67B1CD88-12CC-4918-BA04-9EF1AE97A40D}" type="slidenum">
              <a:rPr lang="en-SG" smtClean="0"/>
              <a:t>45</a:t>
            </a:fld>
            <a:endParaRPr lang="en-SG"/>
          </a:p>
        </p:txBody>
      </p:sp>
    </p:spTree>
    <p:extLst>
      <p:ext uri="{BB962C8B-B14F-4D97-AF65-F5344CB8AC3E}">
        <p14:creationId xmlns:p14="http://schemas.microsoft.com/office/powerpoint/2010/main" val="41237371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SG" dirty="0" smtClean="0"/>
              <a:t>An </a:t>
            </a:r>
            <a:r>
              <a:rPr lang="en-SG" b="1" dirty="0" smtClean="0"/>
              <a:t>operating system</a:t>
            </a:r>
            <a:r>
              <a:rPr lang="en-SG" dirty="0" smtClean="0"/>
              <a:t> (</a:t>
            </a:r>
            <a:r>
              <a:rPr lang="en-SG" b="1" dirty="0" smtClean="0"/>
              <a:t>OS</a:t>
            </a:r>
            <a:r>
              <a:rPr lang="en-SG" dirty="0" smtClean="0"/>
              <a:t>) is a collection of software that manages </a:t>
            </a:r>
            <a:r>
              <a:rPr lang="en-SG" dirty="0" smtClean="0">
                <a:hlinkClick r:id="rId3" action="ppaction://hlinkfile" tooltip="Computer hardware"/>
              </a:rPr>
              <a:t>computer hardware</a:t>
            </a:r>
            <a:r>
              <a:rPr lang="en-SG" dirty="0" smtClean="0"/>
              <a:t> resources and provides common </a:t>
            </a:r>
            <a:r>
              <a:rPr lang="en-SG" dirty="0" smtClean="0">
                <a:hlinkClick r:id="rId4" action="ppaction://hlinkfile" tooltip="Operating system services"/>
              </a:rPr>
              <a:t>services</a:t>
            </a:r>
            <a:r>
              <a:rPr lang="en-SG" dirty="0" smtClean="0"/>
              <a:t> for </a:t>
            </a:r>
            <a:r>
              <a:rPr lang="en-SG" dirty="0" smtClean="0">
                <a:hlinkClick r:id="rId5" action="ppaction://hlinkfile" tooltip="Computer program"/>
              </a:rPr>
              <a:t>computer programs</a:t>
            </a:r>
            <a:r>
              <a:rPr lang="en-SG" dirty="0" smtClean="0"/>
              <a:t>. The operating system is a vital component of the </a:t>
            </a:r>
            <a:r>
              <a:rPr lang="en-SG" dirty="0" smtClean="0">
                <a:hlinkClick r:id="rId6" action="ppaction://hlinkfile" tooltip="System software"/>
              </a:rPr>
              <a:t>system software</a:t>
            </a:r>
            <a:r>
              <a:rPr lang="en-SG" dirty="0" smtClean="0"/>
              <a:t> in a computer system. </a:t>
            </a:r>
          </a:p>
          <a:p>
            <a:pPr marL="0" marR="0" indent="0" algn="l" defTabSz="914400" rtl="0" eaLnBrk="1" fontAlgn="auto" latinLnBrk="0" hangingPunct="1">
              <a:lnSpc>
                <a:spcPct val="100000"/>
              </a:lnSpc>
              <a:spcBef>
                <a:spcPts val="0"/>
              </a:spcBef>
              <a:spcAft>
                <a:spcPts val="0"/>
              </a:spcAft>
              <a:buClrTx/>
              <a:buSzTx/>
              <a:buFontTx/>
              <a:buNone/>
              <a:tabLst/>
              <a:defRPr/>
            </a:pPr>
            <a:r>
              <a:rPr lang="en-SG" dirty="0" smtClean="0"/>
              <a:t>Operating systems can be found on almost any device that contains a computer—from </a:t>
            </a:r>
            <a:r>
              <a:rPr lang="en-SG" dirty="0" smtClean="0">
                <a:hlinkClick r:id="rId7" action="ppaction://hlinkfile" tooltip="Cellular phone"/>
              </a:rPr>
              <a:t>cellular phones</a:t>
            </a:r>
            <a:r>
              <a:rPr lang="en-SG" dirty="0" smtClean="0"/>
              <a:t> and </a:t>
            </a:r>
            <a:r>
              <a:rPr lang="en-SG" dirty="0" smtClean="0">
                <a:hlinkClick r:id="rId8" action="ppaction://hlinkfile" tooltip="Video game console"/>
              </a:rPr>
              <a:t>video game consoles</a:t>
            </a:r>
            <a:r>
              <a:rPr lang="en-SG" dirty="0" smtClean="0"/>
              <a:t> to </a:t>
            </a:r>
            <a:r>
              <a:rPr lang="en-SG" dirty="0" smtClean="0">
                <a:hlinkClick r:id="rId9" action="ppaction://hlinkfile" tooltip="Supercomputer"/>
              </a:rPr>
              <a:t>supercomputers</a:t>
            </a:r>
            <a:r>
              <a:rPr lang="en-SG" dirty="0" smtClean="0"/>
              <a:t> and </a:t>
            </a:r>
            <a:r>
              <a:rPr lang="en-SG" dirty="0" smtClean="0">
                <a:hlinkClick r:id="rId10" action="ppaction://hlinkfile" tooltip="Web server"/>
              </a:rPr>
              <a:t>web servers</a:t>
            </a:r>
            <a:r>
              <a:rPr lang="en-SG" dirty="0" smtClean="0"/>
              <a:t>.</a:t>
            </a:r>
          </a:p>
          <a:p>
            <a:endParaRPr lang="en-GB" dirty="0" smtClean="0"/>
          </a:p>
          <a:p>
            <a:r>
              <a:rPr lang="en-GB" dirty="0" smtClean="0"/>
              <a:t>The OS is the most fundamental piece of software and runs in </a:t>
            </a:r>
            <a:r>
              <a:rPr lang="en-GB" b="1" dirty="0" smtClean="0"/>
              <a:t>Kernel mode </a:t>
            </a:r>
            <a:r>
              <a:rPr lang="en-GB" dirty="0" smtClean="0"/>
              <a:t>(also called </a:t>
            </a:r>
            <a:r>
              <a:rPr lang="en-GB" b="1" dirty="0" smtClean="0"/>
              <a:t>supervisor mode </a:t>
            </a:r>
            <a:r>
              <a:rPr lang="en-GB" dirty="0" smtClean="0"/>
              <a:t>or </a:t>
            </a:r>
            <a:r>
              <a:rPr lang="en-GB" b="1" dirty="0" smtClean="0"/>
              <a:t>System mode </a:t>
            </a:r>
            <a:r>
              <a:rPr lang="en-GB" dirty="0" smtClean="0"/>
              <a:t>). In this mode it has complete access to all the hardware and can execute any instruction the machine is capable of executing.</a:t>
            </a:r>
          </a:p>
          <a:p>
            <a:r>
              <a:rPr lang="en-GB" dirty="0" smtClean="0"/>
              <a:t>The rest of the software runs in </a:t>
            </a:r>
            <a:r>
              <a:rPr lang="en-GB" b="1" dirty="0" smtClean="0"/>
              <a:t>user mode</a:t>
            </a:r>
            <a:r>
              <a:rPr lang="en-GB" dirty="0" smtClean="0"/>
              <a:t>, in which</a:t>
            </a:r>
            <a:r>
              <a:rPr lang="en-GB" baseline="0" dirty="0" smtClean="0"/>
              <a:t> only a subset of the machine instructions is available.</a:t>
            </a:r>
          </a:p>
          <a:p>
            <a:r>
              <a:rPr lang="en-GB" baseline="0" dirty="0" smtClean="0"/>
              <a:t>Instructions that directly affect control of the machine or do I/O are forbidden to </a:t>
            </a:r>
            <a:r>
              <a:rPr lang="en-GB" b="1" baseline="0" dirty="0" smtClean="0"/>
              <a:t>user mode</a:t>
            </a:r>
            <a:r>
              <a:rPr lang="en-GB" baseline="0" dirty="0" smtClean="0"/>
              <a:t> programs.</a:t>
            </a:r>
          </a:p>
          <a:p>
            <a:r>
              <a:rPr lang="en-GB" dirty="0" smtClean="0"/>
              <a:t>Users</a:t>
            </a:r>
            <a:r>
              <a:rPr lang="en-GB" baseline="0" dirty="0" smtClean="0"/>
              <a:t> may choose or even write different </a:t>
            </a:r>
            <a:r>
              <a:rPr lang="en-GB" dirty="0" smtClean="0"/>
              <a:t>user-mode software,</a:t>
            </a:r>
            <a:r>
              <a:rPr lang="en-GB" baseline="0" dirty="0" smtClean="0"/>
              <a:t> however, OS software is protected by hardware against attempts by users to modify it. </a:t>
            </a:r>
          </a:p>
          <a:p>
            <a:pPr marL="0" marR="0" indent="0" algn="l" defTabSz="914400" rtl="0" eaLnBrk="1" fontAlgn="auto" latinLnBrk="0" hangingPunct="1">
              <a:lnSpc>
                <a:spcPct val="100000"/>
              </a:lnSpc>
              <a:spcBef>
                <a:spcPts val="0"/>
              </a:spcBef>
              <a:spcAft>
                <a:spcPts val="0"/>
              </a:spcAft>
              <a:buClrTx/>
              <a:buSzTx/>
              <a:buFontTx/>
              <a:buNone/>
              <a:tabLst/>
              <a:defRPr/>
            </a:pPr>
            <a:r>
              <a:rPr lang="en-SG" dirty="0" smtClean="0"/>
              <a:t>Application programs usually require an operating system to function.</a:t>
            </a:r>
          </a:p>
          <a:p>
            <a:r>
              <a:rPr lang="en-SG" sz="1200" b="0" i="0" u="none" strike="noStrike" kern="1200" baseline="0" dirty="0" smtClean="0">
                <a:solidFill>
                  <a:schemeClr val="tx1"/>
                </a:solidFill>
                <a:latin typeface="+mn-lt"/>
                <a:ea typeface="+mn-ea"/>
                <a:cs typeface="+mn-cs"/>
              </a:rPr>
              <a:t>A process moves from User mode to System mode when It executes system calls e.g. to save a file, or to read a file. In these cases, the process transfers control to the system mode by creating a new process (or requesting a new process) from the Operating System. In this way, the user mode has no direct connection/interaction with the system mode. </a:t>
            </a:r>
            <a:endParaRPr lang="en-SG"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SG"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SG" dirty="0" smtClean="0"/>
          </a:p>
        </p:txBody>
      </p:sp>
      <p:sp>
        <p:nvSpPr>
          <p:cNvPr id="4" name="Slide Number Placeholder 3"/>
          <p:cNvSpPr>
            <a:spLocks noGrp="1"/>
          </p:cNvSpPr>
          <p:nvPr>
            <p:ph type="sldNum" sz="quarter" idx="10"/>
          </p:nvPr>
        </p:nvSpPr>
        <p:spPr/>
        <p:txBody>
          <a:bodyPr/>
          <a:lstStyle/>
          <a:p>
            <a:fld id="{67B1CD88-12CC-4918-BA04-9EF1AE97A40D}" type="slidenum">
              <a:rPr lang="en-SG" smtClean="0"/>
              <a:t>8</a:t>
            </a:fld>
            <a:endParaRPr lang="en-SG" dirty="0"/>
          </a:p>
        </p:txBody>
      </p:sp>
    </p:spTree>
    <p:extLst>
      <p:ext uri="{BB962C8B-B14F-4D97-AF65-F5344CB8AC3E}">
        <p14:creationId xmlns:p14="http://schemas.microsoft.com/office/powerpoint/2010/main" val="24118177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smtClean="0"/>
              <a:t>For hardware functions such as input and output and </a:t>
            </a:r>
            <a:r>
              <a:rPr lang="en-SG" dirty="0" smtClean="0">
                <a:hlinkClick r:id="rId3" action="ppaction://hlinkfile" tooltip="Dynamic memory allocation"/>
              </a:rPr>
              <a:t>memory allocation</a:t>
            </a:r>
            <a:r>
              <a:rPr lang="en-SG" dirty="0" smtClean="0"/>
              <a:t>, the operating system acts as an intermediary between programs and the computer hardware, although the application code is usually executed directly by the hardware and will frequently make a </a:t>
            </a:r>
            <a:r>
              <a:rPr lang="en-SG" dirty="0" smtClean="0">
                <a:hlinkClick r:id="rId4" action="ppaction://hlinkfile" tooltip="System call"/>
              </a:rPr>
              <a:t>system call</a:t>
            </a:r>
            <a:r>
              <a:rPr lang="en-SG" dirty="0" smtClean="0"/>
              <a:t> to an OS function or be interrupted by it. </a:t>
            </a:r>
          </a:p>
          <a:p>
            <a:r>
              <a:rPr lang="en-GB" dirty="0" smtClean="0"/>
              <a:t>A system call traps into the kernel and invokes the operating system. Control is returned</a:t>
            </a:r>
            <a:r>
              <a:rPr lang="en-GB" baseline="0" dirty="0" smtClean="0"/>
              <a:t> to the user program at the instruction after the system call.</a:t>
            </a:r>
            <a:endParaRPr lang="en-SG" dirty="0" smtClean="0"/>
          </a:p>
          <a:p>
            <a:r>
              <a:rPr lang="en-GB" dirty="0" smtClean="0"/>
              <a:t>The user interface program, text-based shell or Graphical User Interface (GUI), is the lowest level of user-mode software and allows the user to start other programs.</a:t>
            </a:r>
          </a:p>
          <a:p>
            <a:endParaRPr lang="en-SG" dirty="0"/>
          </a:p>
        </p:txBody>
      </p:sp>
      <p:sp>
        <p:nvSpPr>
          <p:cNvPr id="4" name="Slide Number Placeholder 3"/>
          <p:cNvSpPr>
            <a:spLocks noGrp="1"/>
          </p:cNvSpPr>
          <p:nvPr>
            <p:ph type="sldNum" sz="quarter" idx="10"/>
          </p:nvPr>
        </p:nvSpPr>
        <p:spPr/>
        <p:txBody>
          <a:bodyPr/>
          <a:lstStyle/>
          <a:p>
            <a:fld id="{67B1CD88-12CC-4918-BA04-9EF1AE97A40D}" type="slidenum">
              <a:rPr lang="en-SG" smtClean="0"/>
              <a:t>9</a:t>
            </a:fld>
            <a:endParaRPr lang="en-SG" dirty="0"/>
          </a:p>
        </p:txBody>
      </p:sp>
    </p:spTree>
    <p:extLst>
      <p:ext uri="{BB962C8B-B14F-4D97-AF65-F5344CB8AC3E}">
        <p14:creationId xmlns:p14="http://schemas.microsoft.com/office/powerpoint/2010/main" val="2317297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 kernel is the most important component of software stack. If the kernel has a problem, every piece of software running on the computer shares in that problem.</a:t>
            </a:r>
          </a:p>
          <a:p>
            <a:r>
              <a:rPr lang="en-GB" dirty="0" smtClean="0"/>
              <a:t>In the RHEL 6</a:t>
            </a:r>
            <a:r>
              <a:rPr lang="en-GB" baseline="0" dirty="0" smtClean="0"/>
              <a:t> OS, the kernel size is 3.7 MB, while there are 85 MB of modules in /lib/modules.</a:t>
            </a:r>
          </a:p>
          <a:p>
            <a:r>
              <a:rPr lang="en-GB" baseline="0" dirty="0" smtClean="0"/>
              <a:t>Some drives (such as </a:t>
            </a:r>
            <a:r>
              <a:rPr lang="en-GB" baseline="0" dirty="0" err="1" smtClean="0"/>
              <a:t>Nvidia</a:t>
            </a:r>
            <a:r>
              <a:rPr lang="en-GB" baseline="0" dirty="0" smtClean="0"/>
              <a:t> cards) are refers to “restricted drivers”, these drivers are installed from your package manger or otherwise have to be compile from source each time you upgrade your kernel.</a:t>
            </a:r>
          </a:p>
          <a:p>
            <a:r>
              <a:rPr lang="en-GB" dirty="0" smtClean="0"/>
              <a:t>Dynamic</a:t>
            </a:r>
            <a:r>
              <a:rPr lang="en-GB" baseline="0" dirty="0" smtClean="0"/>
              <a:t> Kernel Module Support (DKMS) automatically recompiles all third-party modules when a new kernel is installed, making the process of upgrading a kernel almost as seamless as upgrading user applications.</a:t>
            </a:r>
            <a:endParaRPr lang="en-SG" dirty="0"/>
          </a:p>
        </p:txBody>
      </p:sp>
      <p:sp>
        <p:nvSpPr>
          <p:cNvPr id="4" name="Slide Number Placeholder 3"/>
          <p:cNvSpPr>
            <a:spLocks noGrp="1"/>
          </p:cNvSpPr>
          <p:nvPr>
            <p:ph type="sldNum" sz="quarter" idx="10"/>
          </p:nvPr>
        </p:nvSpPr>
        <p:spPr/>
        <p:txBody>
          <a:bodyPr/>
          <a:lstStyle/>
          <a:p>
            <a:fld id="{67B1CD88-12CC-4918-BA04-9EF1AE97A40D}" type="slidenum">
              <a:rPr lang="en-SG" smtClean="0"/>
              <a:t>10</a:t>
            </a:fld>
            <a:endParaRPr lang="en-SG"/>
          </a:p>
        </p:txBody>
      </p:sp>
    </p:spTree>
    <p:extLst>
      <p:ext uri="{BB962C8B-B14F-4D97-AF65-F5344CB8AC3E}">
        <p14:creationId xmlns:p14="http://schemas.microsoft.com/office/powerpoint/2010/main" val="17587121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smtClean="0"/>
              <a:t>What is the market shares of various OS?  http://www.theregister.co.uk/2014/03/15/windows_desktop_and_laptop_market_share_dips_below_90_per_cent/</a:t>
            </a:r>
          </a:p>
          <a:p>
            <a:r>
              <a:rPr lang="en-SG" dirty="0" smtClean="0"/>
              <a:t>Year	Windows OS		Mac iOS	Linux</a:t>
            </a:r>
          </a:p>
          <a:p>
            <a:r>
              <a:rPr lang="en-SG" dirty="0" smtClean="0"/>
              <a:t>2008	95		3.75	0.62</a:t>
            </a:r>
          </a:p>
          <a:p>
            <a:pPr marL="0" indent="0">
              <a:buNone/>
            </a:pPr>
            <a:r>
              <a:rPr lang="en-SG" dirty="0" smtClean="0"/>
              <a:t>2014	89.90		8.34	1.76</a:t>
            </a:r>
          </a:p>
          <a:p>
            <a:pPr marL="0" indent="0">
              <a:buNone/>
            </a:pPr>
            <a:endParaRPr lang="en-SG" dirty="0" smtClean="0"/>
          </a:p>
          <a:p>
            <a:pPr marL="0" indent="0">
              <a:buNone/>
            </a:pPr>
            <a:r>
              <a:rPr lang="en-SG" dirty="0" smtClean="0"/>
              <a:t>Windows on 3% of mobile phones and only 14 % of all devices. </a:t>
            </a:r>
          </a:p>
          <a:p>
            <a:pPr marL="0" indent="0">
              <a:buNone/>
            </a:pPr>
            <a:r>
              <a:rPr lang="en-SG" dirty="0" smtClean="0"/>
              <a:t>Linux is installed on 97% of top 500 computers. http://Top500.org</a:t>
            </a:r>
          </a:p>
          <a:p>
            <a:pPr marL="0" indent="0">
              <a:buNone/>
            </a:pPr>
            <a:endParaRPr lang="en-SG" dirty="0"/>
          </a:p>
        </p:txBody>
      </p:sp>
      <p:sp>
        <p:nvSpPr>
          <p:cNvPr id="4" name="Slide Number Placeholder 3"/>
          <p:cNvSpPr>
            <a:spLocks noGrp="1"/>
          </p:cNvSpPr>
          <p:nvPr>
            <p:ph type="sldNum" sz="quarter" idx="10"/>
          </p:nvPr>
        </p:nvSpPr>
        <p:spPr/>
        <p:txBody>
          <a:bodyPr/>
          <a:lstStyle/>
          <a:p>
            <a:fld id="{67B1CD88-12CC-4918-BA04-9EF1AE97A40D}" type="slidenum">
              <a:rPr lang="en-SG" smtClean="0"/>
              <a:t>13</a:t>
            </a:fld>
            <a:endParaRPr lang="en-SG" dirty="0"/>
          </a:p>
        </p:txBody>
      </p:sp>
    </p:spTree>
    <p:extLst>
      <p:ext uri="{BB962C8B-B14F-4D97-AF65-F5344CB8AC3E}">
        <p14:creationId xmlns:p14="http://schemas.microsoft.com/office/powerpoint/2010/main" val="17718596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Mac OSX with a UNIX core which is a product of the open source development community.</a:t>
            </a:r>
          </a:p>
          <a:p>
            <a:r>
              <a:rPr lang="en-GB" baseline="0" dirty="0" smtClean="0"/>
              <a:t>Built-in Multimedia Hardware and Software in </a:t>
            </a:r>
            <a:r>
              <a:rPr lang="en-GB" dirty="0" smtClean="0"/>
              <a:t>Mac</a:t>
            </a:r>
            <a:r>
              <a:rPr lang="en-GB" baseline="0" dirty="0" smtClean="0"/>
              <a:t> OS.</a:t>
            </a:r>
          </a:p>
          <a:p>
            <a:pPr marL="0" marR="0" indent="0" algn="l" defTabSz="914400" rtl="0" eaLnBrk="1" fontAlgn="auto" latinLnBrk="0" hangingPunct="1">
              <a:lnSpc>
                <a:spcPct val="100000"/>
              </a:lnSpc>
              <a:spcBef>
                <a:spcPts val="0"/>
              </a:spcBef>
              <a:spcAft>
                <a:spcPts val="0"/>
              </a:spcAft>
              <a:buClrTx/>
              <a:buSzTx/>
              <a:buFontTx/>
              <a:buNone/>
              <a:tabLst/>
              <a:defRPr/>
            </a:pPr>
            <a:r>
              <a:rPr lang="en-GB" baseline="0" dirty="0" smtClean="0"/>
              <a:t>Ease of use of the </a:t>
            </a:r>
            <a:r>
              <a:rPr lang="en-GB" dirty="0" smtClean="0"/>
              <a:t>Mac</a:t>
            </a:r>
            <a:r>
              <a:rPr lang="en-GB" baseline="0" dirty="0" smtClean="0"/>
              <a:t> OS – contain many extra as standard system configuration.</a:t>
            </a:r>
          </a:p>
          <a:p>
            <a:pPr marL="0" marR="0" indent="0" algn="l" defTabSz="914400" rtl="0" eaLnBrk="1" fontAlgn="auto" latinLnBrk="0" hangingPunct="1">
              <a:lnSpc>
                <a:spcPct val="100000"/>
              </a:lnSpc>
              <a:spcBef>
                <a:spcPts val="0"/>
              </a:spcBef>
              <a:spcAft>
                <a:spcPts val="0"/>
              </a:spcAft>
              <a:buClrTx/>
              <a:buSzTx/>
              <a:buFontTx/>
              <a:buNone/>
              <a:tabLst/>
              <a:defRPr/>
            </a:pPr>
            <a:r>
              <a:rPr lang="en-GB" dirty="0" smtClean="0"/>
              <a:t>Mac</a:t>
            </a:r>
            <a:r>
              <a:rPr lang="en-GB" baseline="0" dirty="0" smtClean="0"/>
              <a:t> OS has only a few hardware platforms, built with the same basic architecture. </a:t>
            </a:r>
          </a:p>
          <a:p>
            <a:pPr marL="0" marR="0" indent="0" algn="l" defTabSz="914400" rtl="0" eaLnBrk="1" fontAlgn="auto" latinLnBrk="0" hangingPunct="1">
              <a:lnSpc>
                <a:spcPct val="100000"/>
              </a:lnSpc>
              <a:spcBef>
                <a:spcPts val="0"/>
              </a:spcBef>
              <a:spcAft>
                <a:spcPts val="0"/>
              </a:spcAft>
              <a:buClrTx/>
              <a:buSzTx/>
              <a:buFontTx/>
              <a:buNone/>
              <a:tabLst/>
              <a:defRPr/>
            </a:pPr>
            <a:r>
              <a:rPr lang="en-GB" baseline="0" dirty="0" smtClean="0"/>
              <a:t>Single source of hardware, OS and software, thus having fewer component/software conflicts.</a:t>
            </a:r>
          </a:p>
          <a:p>
            <a:r>
              <a:rPr lang="en-GB" baseline="0" dirty="0" smtClean="0"/>
              <a:t> </a:t>
            </a:r>
          </a:p>
          <a:p>
            <a:endParaRPr lang="en-SG" dirty="0"/>
          </a:p>
        </p:txBody>
      </p:sp>
      <p:sp>
        <p:nvSpPr>
          <p:cNvPr id="4" name="Slide Number Placeholder 3"/>
          <p:cNvSpPr>
            <a:spLocks noGrp="1"/>
          </p:cNvSpPr>
          <p:nvPr>
            <p:ph type="sldNum" sz="quarter" idx="10"/>
          </p:nvPr>
        </p:nvSpPr>
        <p:spPr/>
        <p:txBody>
          <a:bodyPr/>
          <a:lstStyle/>
          <a:p>
            <a:fld id="{67B1CD88-12CC-4918-BA04-9EF1AE97A40D}" type="slidenum">
              <a:rPr lang="en-SG" smtClean="0"/>
              <a:t>14</a:t>
            </a:fld>
            <a:endParaRPr lang="en-SG" dirty="0"/>
          </a:p>
        </p:txBody>
      </p:sp>
    </p:spTree>
    <p:extLst>
      <p:ext uri="{BB962C8B-B14F-4D97-AF65-F5344CB8AC3E}">
        <p14:creationId xmlns:p14="http://schemas.microsoft.com/office/powerpoint/2010/main" val="26094120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Linux is a free OS that share the same qualities</a:t>
            </a:r>
            <a:r>
              <a:rPr lang="en-GB" baseline="0" dirty="0" smtClean="0"/>
              <a:t> as UNIX, has the potential to save corporations millions of dollars.</a:t>
            </a:r>
          </a:p>
          <a:p>
            <a:r>
              <a:rPr lang="en-GB" baseline="0" dirty="0" smtClean="0"/>
              <a:t>Not an easy OS, need to configure system and train users.</a:t>
            </a:r>
            <a:r>
              <a:rPr lang="en-GB" dirty="0" smtClean="0"/>
              <a:t> </a:t>
            </a:r>
          </a:p>
          <a:p>
            <a:r>
              <a:rPr lang="en-GB" dirty="0" smtClean="0"/>
              <a:t>Reasons for learning Linux: Qualification for IT jobs and improve</a:t>
            </a:r>
            <a:r>
              <a:rPr lang="en-GB" baseline="0" dirty="0" smtClean="0"/>
              <a:t> your computer skill.</a:t>
            </a:r>
          </a:p>
          <a:p>
            <a:r>
              <a:rPr lang="en-GB" b="1" baseline="0" dirty="0" smtClean="0"/>
              <a:t>Benefits and features</a:t>
            </a:r>
          </a:p>
          <a:p>
            <a:r>
              <a:rPr lang="en-GB" baseline="0" dirty="0" smtClean="0"/>
              <a:t>Linux is free or inexpensive</a:t>
            </a:r>
          </a:p>
          <a:p>
            <a:r>
              <a:rPr lang="en-GB" baseline="0" dirty="0" smtClean="0"/>
              <a:t>Linux can run on old equipment</a:t>
            </a:r>
          </a:p>
          <a:p>
            <a:r>
              <a:rPr lang="en-GB" baseline="0" dirty="0" smtClean="0"/>
              <a:t>Linux is fast</a:t>
            </a:r>
          </a:p>
          <a:p>
            <a:r>
              <a:rPr lang="en-GB" baseline="0" dirty="0" smtClean="0"/>
              <a:t>Linux can have a GUI and shell</a:t>
            </a:r>
          </a:p>
          <a:p>
            <a:r>
              <a:rPr lang="en-GB" baseline="0" dirty="0" smtClean="0"/>
              <a:t>Linux is stable</a:t>
            </a:r>
          </a:p>
          <a:p>
            <a:r>
              <a:rPr lang="en-GB" baseline="0" dirty="0" smtClean="0"/>
              <a:t>Linux is secure</a:t>
            </a:r>
          </a:p>
          <a:p>
            <a:r>
              <a:rPr lang="en-GB" baseline="0" dirty="0" smtClean="0"/>
              <a:t>Linux is open source</a:t>
            </a:r>
          </a:p>
          <a:p>
            <a:endParaRPr lang="en-GB" baseline="0" dirty="0" smtClean="0"/>
          </a:p>
          <a:p>
            <a:r>
              <a:rPr lang="en-GB" b="1" baseline="0" dirty="0" smtClean="0"/>
              <a:t>Drawbacks</a:t>
            </a:r>
          </a:p>
          <a:p>
            <a:r>
              <a:rPr lang="en-GB" baseline="0" dirty="0" smtClean="0"/>
              <a:t>Lack of centralized support</a:t>
            </a:r>
          </a:p>
          <a:p>
            <a:r>
              <a:rPr lang="en-GB" baseline="0" dirty="0" smtClean="0"/>
              <a:t>Limited software selection</a:t>
            </a:r>
          </a:p>
          <a:p>
            <a:r>
              <a:rPr lang="en-GB" baseline="0" dirty="0" smtClean="0"/>
              <a:t>Limited hardware support</a:t>
            </a:r>
          </a:p>
          <a:p>
            <a:r>
              <a:rPr lang="en-GB" baseline="0" dirty="0" smtClean="0"/>
              <a:t>Complexity</a:t>
            </a:r>
          </a:p>
          <a:p>
            <a:endParaRPr lang="en-GB" baseline="0" dirty="0" smtClean="0"/>
          </a:p>
          <a:p>
            <a:endParaRPr lang="en-GB" dirty="0" smtClean="0"/>
          </a:p>
          <a:p>
            <a:endParaRPr lang="en-SG" dirty="0"/>
          </a:p>
        </p:txBody>
      </p:sp>
      <p:sp>
        <p:nvSpPr>
          <p:cNvPr id="4" name="Slide Number Placeholder 3"/>
          <p:cNvSpPr>
            <a:spLocks noGrp="1"/>
          </p:cNvSpPr>
          <p:nvPr>
            <p:ph type="sldNum" sz="quarter" idx="10"/>
          </p:nvPr>
        </p:nvSpPr>
        <p:spPr/>
        <p:txBody>
          <a:bodyPr/>
          <a:lstStyle/>
          <a:p>
            <a:fld id="{67B1CD88-12CC-4918-BA04-9EF1AE97A40D}" type="slidenum">
              <a:rPr lang="en-SG" smtClean="0"/>
              <a:t>15</a:t>
            </a:fld>
            <a:endParaRPr lang="en-SG" dirty="0"/>
          </a:p>
        </p:txBody>
      </p:sp>
    </p:spTree>
    <p:extLst>
      <p:ext uri="{BB962C8B-B14F-4D97-AF65-F5344CB8AC3E}">
        <p14:creationId xmlns:p14="http://schemas.microsoft.com/office/powerpoint/2010/main" val="32192355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SG"/>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SG"/>
          </a:p>
        </p:txBody>
      </p:sp>
      <p:sp>
        <p:nvSpPr>
          <p:cNvPr id="4" name="Date Placeholder 3"/>
          <p:cNvSpPr>
            <a:spLocks noGrp="1"/>
          </p:cNvSpPr>
          <p:nvPr>
            <p:ph type="dt" sz="half" idx="10"/>
          </p:nvPr>
        </p:nvSpPr>
        <p:spPr/>
        <p:txBody>
          <a:bodyPr/>
          <a:lstStyle/>
          <a:p>
            <a:fld id="{AC6C82D8-2E3B-476E-A8A6-75CDF53A8AAF}" type="datetimeFigureOut">
              <a:rPr lang="en-SG" smtClean="0"/>
              <a:t>24/10/2016</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40A59FB4-713E-4C51-B30C-388FBDD0DA2F}" type="slidenum">
              <a:rPr lang="en-SG" smtClean="0"/>
              <a:t>‹#›</a:t>
            </a:fld>
            <a:endParaRPr lang="en-SG"/>
          </a:p>
        </p:txBody>
      </p:sp>
    </p:spTree>
    <p:extLst>
      <p:ext uri="{BB962C8B-B14F-4D97-AF65-F5344CB8AC3E}">
        <p14:creationId xmlns:p14="http://schemas.microsoft.com/office/powerpoint/2010/main" val="10402953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SG"/>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SG"/>
          </a:p>
        </p:txBody>
      </p:sp>
      <p:sp>
        <p:nvSpPr>
          <p:cNvPr id="4" name="Date Placeholder 3"/>
          <p:cNvSpPr>
            <a:spLocks noGrp="1"/>
          </p:cNvSpPr>
          <p:nvPr>
            <p:ph type="dt" sz="half" idx="10"/>
          </p:nvPr>
        </p:nvSpPr>
        <p:spPr/>
        <p:txBody>
          <a:bodyPr/>
          <a:lstStyle/>
          <a:p>
            <a:fld id="{AC6C82D8-2E3B-476E-A8A6-75CDF53A8AAF}" type="datetimeFigureOut">
              <a:rPr lang="en-SG" smtClean="0"/>
              <a:t>24/10/2016</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40A59FB4-713E-4C51-B30C-388FBDD0DA2F}" type="slidenum">
              <a:rPr lang="en-SG" smtClean="0"/>
              <a:t>‹#›</a:t>
            </a:fld>
            <a:endParaRPr lang="en-SG"/>
          </a:p>
        </p:txBody>
      </p:sp>
    </p:spTree>
    <p:extLst>
      <p:ext uri="{BB962C8B-B14F-4D97-AF65-F5344CB8AC3E}">
        <p14:creationId xmlns:p14="http://schemas.microsoft.com/office/powerpoint/2010/main" val="26607788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SG"/>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SG"/>
          </a:p>
        </p:txBody>
      </p:sp>
      <p:sp>
        <p:nvSpPr>
          <p:cNvPr id="4" name="Date Placeholder 3"/>
          <p:cNvSpPr>
            <a:spLocks noGrp="1"/>
          </p:cNvSpPr>
          <p:nvPr>
            <p:ph type="dt" sz="half" idx="10"/>
          </p:nvPr>
        </p:nvSpPr>
        <p:spPr/>
        <p:txBody>
          <a:bodyPr/>
          <a:lstStyle/>
          <a:p>
            <a:fld id="{AC6C82D8-2E3B-476E-A8A6-75CDF53A8AAF}" type="datetimeFigureOut">
              <a:rPr lang="en-SG" smtClean="0"/>
              <a:t>24/10/2016</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40A59FB4-713E-4C51-B30C-388FBDD0DA2F}" type="slidenum">
              <a:rPr lang="en-SG" smtClean="0"/>
              <a:t>‹#›</a:t>
            </a:fld>
            <a:endParaRPr lang="en-SG"/>
          </a:p>
        </p:txBody>
      </p:sp>
    </p:spTree>
    <p:extLst>
      <p:ext uri="{BB962C8B-B14F-4D97-AF65-F5344CB8AC3E}">
        <p14:creationId xmlns:p14="http://schemas.microsoft.com/office/powerpoint/2010/main" val="1639730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SG"/>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SG"/>
          </a:p>
        </p:txBody>
      </p:sp>
      <p:sp>
        <p:nvSpPr>
          <p:cNvPr id="4" name="Date Placeholder 3"/>
          <p:cNvSpPr>
            <a:spLocks noGrp="1"/>
          </p:cNvSpPr>
          <p:nvPr>
            <p:ph type="dt" sz="half" idx="10"/>
          </p:nvPr>
        </p:nvSpPr>
        <p:spPr/>
        <p:txBody>
          <a:bodyPr/>
          <a:lstStyle/>
          <a:p>
            <a:fld id="{AC6C82D8-2E3B-476E-A8A6-75CDF53A8AAF}" type="datetimeFigureOut">
              <a:rPr lang="en-SG" smtClean="0"/>
              <a:t>24/10/2016</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40A59FB4-713E-4C51-B30C-388FBDD0DA2F}" type="slidenum">
              <a:rPr lang="en-SG" smtClean="0"/>
              <a:t>‹#›</a:t>
            </a:fld>
            <a:endParaRPr lang="en-SG"/>
          </a:p>
        </p:txBody>
      </p:sp>
    </p:spTree>
    <p:extLst>
      <p:ext uri="{BB962C8B-B14F-4D97-AF65-F5344CB8AC3E}">
        <p14:creationId xmlns:p14="http://schemas.microsoft.com/office/powerpoint/2010/main" val="16855104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SG"/>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C6C82D8-2E3B-476E-A8A6-75CDF53A8AAF}" type="datetimeFigureOut">
              <a:rPr lang="en-SG" smtClean="0"/>
              <a:t>24/10/2016</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40A59FB4-713E-4C51-B30C-388FBDD0DA2F}" type="slidenum">
              <a:rPr lang="en-SG" smtClean="0"/>
              <a:t>‹#›</a:t>
            </a:fld>
            <a:endParaRPr lang="en-SG"/>
          </a:p>
        </p:txBody>
      </p:sp>
    </p:spTree>
    <p:extLst>
      <p:ext uri="{BB962C8B-B14F-4D97-AF65-F5344CB8AC3E}">
        <p14:creationId xmlns:p14="http://schemas.microsoft.com/office/powerpoint/2010/main" val="37334446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SG"/>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SG"/>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SG"/>
          </a:p>
        </p:txBody>
      </p:sp>
      <p:sp>
        <p:nvSpPr>
          <p:cNvPr id="5" name="Date Placeholder 4"/>
          <p:cNvSpPr>
            <a:spLocks noGrp="1"/>
          </p:cNvSpPr>
          <p:nvPr>
            <p:ph type="dt" sz="half" idx="10"/>
          </p:nvPr>
        </p:nvSpPr>
        <p:spPr/>
        <p:txBody>
          <a:bodyPr/>
          <a:lstStyle/>
          <a:p>
            <a:fld id="{AC6C82D8-2E3B-476E-A8A6-75CDF53A8AAF}" type="datetimeFigureOut">
              <a:rPr lang="en-SG" smtClean="0"/>
              <a:t>24/10/2016</a:t>
            </a:fld>
            <a:endParaRPr lang="en-SG"/>
          </a:p>
        </p:txBody>
      </p:sp>
      <p:sp>
        <p:nvSpPr>
          <p:cNvPr id="6" name="Footer Placeholder 5"/>
          <p:cNvSpPr>
            <a:spLocks noGrp="1"/>
          </p:cNvSpPr>
          <p:nvPr>
            <p:ph type="ftr" sz="quarter" idx="11"/>
          </p:nvPr>
        </p:nvSpPr>
        <p:spPr/>
        <p:txBody>
          <a:bodyPr/>
          <a:lstStyle/>
          <a:p>
            <a:endParaRPr lang="en-SG"/>
          </a:p>
        </p:txBody>
      </p:sp>
      <p:sp>
        <p:nvSpPr>
          <p:cNvPr id="7" name="Slide Number Placeholder 6"/>
          <p:cNvSpPr>
            <a:spLocks noGrp="1"/>
          </p:cNvSpPr>
          <p:nvPr>
            <p:ph type="sldNum" sz="quarter" idx="12"/>
          </p:nvPr>
        </p:nvSpPr>
        <p:spPr/>
        <p:txBody>
          <a:bodyPr/>
          <a:lstStyle/>
          <a:p>
            <a:fld id="{40A59FB4-713E-4C51-B30C-388FBDD0DA2F}" type="slidenum">
              <a:rPr lang="en-SG" smtClean="0"/>
              <a:t>‹#›</a:t>
            </a:fld>
            <a:endParaRPr lang="en-SG"/>
          </a:p>
        </p:txBody>
      </p:sp>
    </p:spTree>
    <p:extLst>
      <p:ext uri="{BB962C8B-B14F-4D97-AF65-F5344CB8AC3E}">
        <p14:creationId xmlns:p14="http://schemas.microsoft.com/office/powerpoint/2010/main" val="24480931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SG"/>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SG"/>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SG"/>
          </a:p>
        </p:txBody>
      </p:sp>
      <p:sp>
        <p:nvSpPr>
          <p:cNvPr id="7" name="Date Placeholder 6"/>
          <p:cNvSpPr>
            <a:spLocks noGrp="1"/>
          </p:cNvSpPr>
          <p:nvPr>
            <p:ph type="dt" sz="half" idx="10"/>
          </p:nvPr>
        </p:nvSpPr>
        <p:spPr/>
        <p:txBody>
          <a:bodyPr/>
          <a:lstStyle/>
          <a:p>
            <a:fld id="{AC6C82D8-2E3B-476E-A8A6-75CDF53A8AAF}" type="datetimeFigureOut">
              <a:rPr lang="en-SG" smtClean="0"/>
              <a:t>24/10/2016</a:t>
            </a:fld>
            <a:endParaRPr lang="en-SG"/>
          </a:p>
        </p:txBody>
      </p:sp>
      <p:sp>
        <p:nvSpPr>
          <p:cNvPr id="8" name="Footer Placeholder 7"/>
          <p:cNvSpPr>
            <a:spLocks noGrp="1"/>
          </p:cNvSpPr>
          <p:nvPr>
            <p:ph type="ftr" sz="quarter" idx="11"/>
          </p:nvPr>
        </p:nvSpPr>
        <p:spPr/>
        <p:txBody>
          <a:bodyPr/>
          <a:lstStyle/>
          <a:p>
            <a:endParaRPr lang="en-SG"/>
          </a:p>
        </p:txBody>
      </p:sp>
      <p:sp>
        <p:nvSpPr>
          <p:cNvPr id="9" name="Slide Number Placeholder 8"/>
          <p:cNvSpPr>
            <a:spLocks noGrp="1"/>
          </p:cNvSpPr>
          <p:nvPr>
            <p:ph type="sldNum" sz="quarter" idx="12"/>
          </p:nvPr>
        </p:nvSpPr>
        <p:spPr/>
        <p:txBody>
          <a:bodyPr/>
          <a:lstStyle/>
          <a:p>
            <a:fld id="{40A59FB4-713E-4C51-B30C-388FBDD0DA2F}" type="slidenum">
              <a:rPr lang="en-SG" smtClean="0"/>
              <a:t>‹#›</a:t>
            </a:fld>
            <a:endParaRPr lang="en-SG"/>
          </a:p>
        </p:txBody>
      </p:sp>
    </p:spTree>
    <p:extLst>
      <p:ext uri="{BB962C8B-B14F-4D97-AF65-F5344CB8AC3E}">
        <p14:creationId xmlns:p14="http://schemas.microsoft.com/office/powerpoint/2010/main" val="16334174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SG"/>
          </a:p>
        </p:txBody>
      </p:sp>
      <p:sp>
        <p:nvSpPr>
          <p:cNvPr id="3" name="Date Placeholder 2"/>
          <p:cNvSpPr>
            <a:spLocks noGrp="1"/>
          </p:cNvSpPr>
          <p:nvPr>
            <p:ph type="dt" sz="half" idx="10"/>
          </p:nvPr>
        </p:nvSpPr>
        <p:spPr/>
        <p:txBody>
          <a:bodyPr/>
          <a:lstStyle/>
          <a:p>
            <a:fld id="{AC6C82D8-2E3B-476E-A8A6-75CDF53A8AAF}" type="datetimeFigureOut">
              <a:rPr lang="en-SG" smtClean="0"/>
              <a:t>24/10/2016</a:t>
            </a:fld>
            <a:endParaRPr lang="en-SG"/>
          </a:p>
        </p:txBody>
      </p:sp>
      <p:sp>
        <p:nvSpPr>
          <p:cNvPr id="4" name="Footer Placeholder 3"/>
          <p:cNvSpPr>
            <a:spLocks noGrp="1"/>
          </p:cNvSpPr>
          <p:nvPr>
            <p:ph type="ftr" sz="quarter" idx="11"/>
          </p:nvPr>
        </p:nvSpPr>
        <p:spPr/>
        <p:txBody>
          <a:bodyPr/>
          <a:lstStyle/>
          <a:p>
            <a:endParaRPr lang="en-SG"/>
          </a:p>
        </p:txBody>
      </p:sp>
      <p:sp>
        <p:nvSpPr>
          <p:cNvPr id="5" name="Slide Number Placeholder 4"/>
          <p:cNvSpPr>
            <a:spLocks noGrp="1"/>
          </p:cNvSpPr>
          <p:nvPr>
            <p:ph type="sldNum" sz="quarter" idx="12"/>
          </p:nvPr>
        </p:nvSpPr>
        <p:spPr/>
        <p:txBody>
          <a:bodyPr/>
          <a:lstStyle/>
          <a:p>
            <a:fld id="{40A59FB4-713E-4C51-B30C-388FBDD0DA2F}" type="slidenum">
              <a:rPr lang="en-SG" smtClean="0"/>
              <a:t>‹#›</a:t>
            </a:fld>
            <a:endParaRPr lang="en-SG"/>
          </a:p>
        </p:txBody>
      </p:sp>
    </p:spTree>
    <p:extLst>
      <p:ext uri="{BB962C8B-B14F-4D97-AF65-F5344CB8AC3E}">
        <p14:creationId xmlns:p14="http://schemas.microsoft.com/office/powerpoint/2010/main" val="1312737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C6C82D8-2E3B-476E-A8A6-75CDF53A8AAF}" type="datetimeFigureOut">
              <a:rPr lang="en-SG" smtClean="0"/>
              <a:t>24/10/2016</a:t>
            </a:fld>
            <a:endParaRPr lang="en-SG"/>
          </a:p>
        </p:txBody>
      </p:sp>
      <p:sp>
        <p:nvSpPr>
          <p:cNvPr id="3" name="Footer Placeholder 2"/>
          <p:cNvSpPr>
            <a:spLocks noGrp="1"/>
          </p:cNvSpPr>
          <p:nvPr>
            <p:ph type="ftr" sz="quarter" idx="11"/>
          </p:nvPr>
        </p:nvSpPr>
        <p:spPr/>
        <p:txBody>
          <a:bodyPr/>
          <a:lstStyle/>
          <a:p>
            <a:endParaRPr lang="en-SG"/>
          </a:p>
        </p:txBody>
      </p:sp>
      <p:sp>
        <p:nvSpPr>
          <p:cNvPr id="4" name="Slide Number Placeholder 3"/>
          <p:cNvSpPr>
            <a:spLocks noGrp="1"/>
          </p:cNvSpPr>
          <p:nvPr>
            <p:ph type="sldNum" sz="quarter" idx="12"/>
          </p:nvPr>
        </p:nvSpPr>
        <p:spPr/>
        <p:txBody>
          <a:bodyPr/>
          <a:lstStyle/>
          <a:p>
            <a:fld id="{40A59FB4-713E-4C51-B30C-388FBDD0DA2F}" type="slidenum">
              <a:rPr lang="en-SG" smtClean="0"/>
              <a:t>‹#›</a:t>
            </a:fld>
            <a:endParaRPr lang="en-SG"/>
          </a:p>
        </p:txBody>
      </p:sp>
    </p:spTree>
    <p:extLst>
      <p:ext uri="{BB962C8B-B14F-4D97-AF65-F5344CB8AC3E}">
        <p14:creationId xmlns:p14="http://schemas.microsoft.com/office/powerpoint/2010/main" val="13662619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SG"/>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SG"/>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C6C82D8-2E3B-476E-A8A6-75CDF53A8AAF}" type="datetimeFigureOut">
              <a:rPr lang="en-SG" smtClean="0"/>
              <a:t>24/10/2016</a:t>
            </a:fld>
            <a:endParaRPr lang="en-SG"/>
          </a:p>
        </p:txBody>
      </p:sp>
      <p:sp>
        <p:nvSpPr>
          <p:cNvPr id="6" name="Footer Placeholder 5"/>
          <p:cNvSpPr>
            <a:spLocks noGrp="1"/>
          </p:cNvSpPr>
          <p:nvPr>
            <p:ph type="ftr" sz="quarter" idx="11"/>
          </p:nvPr>
        </p:nvSpPr>
        <p:spPr/>
        <p:txBody>
          <a:bodyPr/>
          <a:lstStyle/>
          <a:p>
            <a:endParaRPr lang="en-SG"/>
          </a:p>
        </p:txBody>
      </p:sp>
      <p:sp>
        <p:nvSpPr>
          <p:cNvPr id="7" name="Slide Number Placeholder 6"/>
          <p:cNvSpPr>
            <a:spLocks noGrp="1"/>
          </p:cNvSpPr>
          <p:nvPr>
            <p:ph type="sldNum" sz="quarter" idx="12"/>
          </p:nvPr>
        </p:nvSpPr>
        <p:spPr/>
        <p:txBody>
          <a:bodyPr/>
          <a:lstStyle/>
          <a:p>
            <a:fld id="{40A59FB4-713E-4C51-B30C-388FBDD0DA2F}" type="slidenum">
              <a:rPr lang="en-SG" smtClean="0"/>
              <a:t>‹#›</a:t>
            </a:fld>
            <a:endParaRPr lang="en-SG"/>
          </a:p>
        </p:txBody>
      </p:sp>
    </p:spTree>
    <p:extLst>
      <p:ext uri="{BB962C8B-B14F-4D97-AF65-F5344CB8AC3E}">
        <p14:creationId xmlns:p14="http://schemas.microsoft.com/office/powerpoint/2010/main" val="16362518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SG"/>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SG"/>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C6C82D8-2E3B-476E-A8A6-75CDF53A8AAF}" type="datetimeFigureOut">
              <a:rPr lang="en-SG" smtClean="0"/>
              <a:t>24/10/2016</a:t>
            </a:fld>
            <a:endParaRPr lang="en-SG"/>
          </a:p>
        </p:txBody>
      </p:sp>
      <p:sp>
        <p:nvSpPr>
          <p:cNvPr id="6" name="Footer Placeholder 5"/>
          <p:cNvSpPr>
            <a:spLocks noGrp="1"/>
          </p:cNvSpPr>
          <p:nvPr>
            <p:ph type="ftr" sz="quarter" idx="11"/>
          </p:nvPr>
        </p:nvSpPr>
        <p:spPr/>
        <p:txBody>
          <a:bodyPr/>
          <a:lstStyle/>
          <a:p>
            <a:endParaRPr lang="en-SG"/>
          </a:p>
        </p:txBody>
      </p:sp>
      <p:sp>
        <p:nvSpPr>
          <p:cNvPr id="7" name="Slide Number Placeholder 6"/>
          <p:cNvSpPr>
            <a:spLocks noGrp="1"/>
          </p:cNvSpPr>
          <p:nvPr>
            <p:ph type="sldNum" sz="quarter" idx="12"/>
          </p:nvPr>
        </p:nvSpPr>
        <p:spPr/>
        <p:txBody>
          <a:bodyPr/>
          <a:lstStyle/>
          <a:p>
            <a:fld id="{40A59FB4-713E-4C51-B30C-388FBDD0DA2F}" type="slidenum">
              <a:rPr lang="en-SG" smtClean="0"/>
              <a:t>‹#›</a:t>
            </a:fld>
            <a:endParaRPr lang="en-SG"/>
          </a:p>
        </p:txBody>
      </p:sp>
    </p:spTree>
    <p:extLst>
      <p:ext uri="{BB962C8B-B14F-4D97-AF65-F5344CB8AC3E}">
        <p14:creationId xmlns:p14="http://schemas.microsoft.com/office/powerpoint/2010/main" val="25999093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SG"/>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SG"/>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C6C82D8-2E3B-476E-A8A6-75CDF53A8AAF}" type="datetimeFigureOut">
              <a:rPr lang="en-SG" smtClean="0"/>
              <a:t>24/10/2016</a:t>
            </a:fld>
            <a:endParaRPr lang="en-SG"/>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SG"/>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0A59FB4-713E-4C51-B30C-388FBDD0DA2F}" type="slidenum">
              <a:rPr lang="en-SG" smtClean="0"/>
              <a:t>‹#›</a:t>
            </a:fld>
            <a:endParaRPr lang="en-SG"/>
          </a:p>
        </p:txBody>
      </p:sp>
    </p:spTree>
    <p:extLst>
      <p:ext uri="{BB962C8B-B14F-4D97-AF65-F5344CB8AC3E}">
        <p14:creationId xmlns:p14="http://schemas.microsoft.com/office/powerpoint/2010/main" val="72889781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hyperlink" Target="http://youtu.be/XxbUT_PwZKo"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hyperlink" Target="http://www.youtube.com/watch?v=eoK4i0SU3DA" TargetMode="External"/><Relationship Id="rId5" Type="http://schemas.openxmlformats.org/officeDocument/2006/relationships/hyperlink" Target="http://www.youtube.com/watch?v=HwNGF6te_6A" TargetMode="External"/><Relationship Id="rId4" Type="http://schemas.openxmlformats.org/officeDocument/2006/relationships/image" Target="../media/image14.png"/></Relationships>
</file>

<file path=ppt/slides/_rels/slide22.xml.rels><?xml version="1.0" encoding="UTF-8" standalone="yes"?>
<Relationships xmlns="http://schemas.openxmlformats.org/package/2006/relationships"><Relationship Id="rId3" Type="http://schemas.openxmlformats.org/officeDocument/2006/relationships/hyperlink" Target="http://www.youtube.com/watch?v=jiRgdaknJCg"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hyperlink" Target="https://en.wikipedia.org/wiki/Analytical_Engine" TargetMode="External"/><Relationship Id="rId4" Type="http://schemas.openxmlformats.org/officeDocument/2006/relationships/image" Target="../media/image15.png"/></Relationships>
</file>

<file path=ppt/slides/_rels/slide23.xml.rels><?xml version="1.0" encoding="UTF-8" standalone="yes"?>
<Relationships xmlns="http://schemas.openxmlformats.org/package/2006/relationships"><Relationship Id="rId3" Type="http://schemas.openxmlformats.org/officeDocument/2006/relationships/hyperlink" Target="http://www.youtube.com/watch?v=k4oGI_dNaPc"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hyperlink" Target="http://en.wikipedia.org/wiki/ENIAC" TargetMode="External"/></Relationships>
</file>

<file path=ppt/slides/_rels/slide24.xml.rels><?xml version="1.0" encoding="UTF-8" standalone="yes"?>
<Relationships xmlns="http://schemas.openxmlformats.org/package/2006/relationships"><Relationship Id="rId8" Type="http://schemas.openxmlformats.org/officeDocument/2006/relationships/image" Target="../media/image19.jpeg"/><Relationship Id="rId3" Type="http://schemas.openxmlformats.org/officeDocument/2006/relationships/hyperlink" Target="http://links.mail.spectrum.ieee.org/mpss/c/4QA/vCMaAA/t.1wx/F0lCt5mIRE2f_yeWscXfUQ/h9/lDNFBmY4LYuKmybyjtYbafbn3x4Xyxi6uaKm8LsJWcED7fidflXldEXXn5V5WRQVw-2FO0E1ibX9FkJrwJXBVzL8LKevvh6Tz-2FTd9nZD4UXwWfh0ah6hqq1qlYBtVRBpQO-2FjKII5gH6FyAf43tJTukRBWmnRhjXTgyxnDOhZp8-2Fv9yFq21sU0q074wjzw5AvFzyr3uJMMEVLi4BsMrlSjqJ01DdgTLBya4Oq6g341sUhK0lElOFXZUlcbXTJYuGzbdjFYCDW3dWuQrmyL3siDQNo0LZHWq5fNbGBLk6C3zdfobep2e-2FGFpzMtxqDWjStmWwhMTmAl-2FOxhKrXiEvqsC-2BRHfwOR-2F8FWza8B-2Ba8HeT74594AIMrIT6mkbEatlwx6QMfEzG3mi5heisF-2FnoPrk5omPpdMkSK-2BMCnY7V3Jkld5kHvacpxd7F6DKqxmLtZPdyYjwgdQNmBSkzJ8NaFxCu7WFUQPJhd-2BYHKPG81zQ5hm6CpWoquS82CTulHV65H2i4yxY8HUfTU1ivdarBGvB-2BELlKBX-2BDQB-2BoH-2FE5dY62BWoW6Rb9sUUxFcedBubdQ-2Fksxt41hDVxtLJpggicrxT1A4girUC6hKjIKnLIrM-2BCJjfI4RAVQ42Dx8ardaQ1X6eGJY78IPdSRjf8RSHaFro-2BA17T5mkc7pVoV0bk-2FQNPI0-3D" TargetMode="External"/><Relationship Id="rId7" Type="http://schemas.openxmlformats.org/officeDocument/2006/relationships/hyperlink" Target="http://www.youtube.com/watch?v=4diPtsUv3sg"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hyperlink" Target="http://www.youtube.com/watch?v=4ObouwCHk8w" TargetMode="External"/><Relationship Id="rId5" Type="http://schemas.openxmlformats.org/officeDocument/2006/relationships/image" Target="../media/image18.png"/><Relationship Id="rId4" Type="http://schemas.openxmlformats.org/officeDocument/2006/relationships/image" Target="../media/image17.png"/></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hyperlink" Target="http://www-03.ibm.com/ibm/history/exhibits/mainframe/mainframe_PP2050.html" TargetMode="External"/></Relationships>
</file>

<file path=ppt/slides/_rels/slide26.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jpeg"/><Relationship Id="rId7"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jpeg"/><Relationship Id="rId9" Type="http://schemas.openxmlformats.org/officeDocument/2006/relationships/image" Target="../media/image27.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www.makeuseof.com/tag/history-operating-systems-infographic/"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3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37.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hyperlink" Target="http://www-03.ibm.com/ibm/history/exhibits/pc25/pc25_PH01.html"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hyperlink" Target="http://lead-central.blogspot.com/2010/06/microsoft-windows-historyat-glance_19.html" TargetMode="Externa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45.png"/></Relationships>
</file>

<file path=ppt/slides/_rels/slide46.xml.rels><?xml version="1.0" encoding="UTF-8" standalone="yes"?>
<Relationships xmlns="http://schemas.openxmlformats.org/package/2006/relationships"><Relationship Id="rId2" Type="http://schemas.openxmlformats.org/officeDocument/2006/relationships/hyperlink" Target="https://youtu.be/9GDX-IyZ_C8" TargetMode="Externa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en.wikipedia.org/wiki/Operating_system"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SG" dirty="0"/>
              <a:t>ET0023 Operating Systems</a:t>
            </a:r>
          </a:p>
        </p:txBody>
      </p:sp>
      <p:sp>
        <p:nvSpPr>
          <p:cNvPr id="3" name="Subtitle 2"/>
          <p:cNvSpPr>
            <a:spLocks noGrp="1"/>
          </p:cNvSpPr>
          <p:nvPr>
            <p:ph type="subTitle" idx="1"/>
          </p:nvPr>
        </p:nvSpPr>
        <p:spPr/>
        <p:txBody>
          <a:bodyPr/>
          <a:lstStyle/>
          <a:p>
            <a:r>
              <a:rPr lang="en-SG" dirty="0"/>
              <a:t>1: Introduction</a:t>
            </a:r>
          </a:p>
        </p:txBody>
      </p:sp>
    </p:spTree>
    <p:extLst>
      <p:ext uri="{BB962C8B-B14F-4D97-AF65-F5344CB8AC3E}">
        <p14:creationId xmlns:p14="http://schemas.microsoft.com/office/powerpoint/2010/main" val="121677356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Linux </a:t>
            </a:r>
            <a:r>
              <a:rPr lang="en-SG" dirty="0"/>
              <a:t>Operating </a:t>
            </a:r>
            <a:r>
              <a:rPr lang="en-SG" dirty="0" smtClean="0"/>
              <a:t>System</a:t>
            </a:r>
            <a:endParaRPr lang="en-SG" dirty="0"/>
          </a:p>
        </p:txBody>
      </p:sp>
      <p:sp>
        <p:nvSpPr>
          <p:cNvPr id="3" name="Content Placeholder 2"/>
          <p:cNvSpPr>
            <a:spLocks noGrp="1"/>
          </p:cNvSpPr>
          <p:nvPr>
            <p:ph idx="1"/>
          </p:nvPr>
        </p:nvSpPr>
        <p:spPr/>
        <p:txBody>
          <a:bodyPr>
            <a:normAutofit fontScale="77500" lnSpcReduction="20000"/>
          </a:bodyPr>
          <a:lstStyle/>
          <a:p>
            <a:r>
              <a:rPr lang="en-GB" dirty="0" smtClean="0"/>
              <a:t>The kernel is the core of the OS. It is the nerve centre at the heart of OS which does all the basic housekeeping and lets you start other programs.</a:t>
            </a:r>
          </a:p>
          <a:p>
            <a:pPr lvl="1"/>
            <a:r>
              <a:rPr lang="en-GB" dirty="0" smtClean="0"/>
              <a:t>The kernel is essentially a resource manager that mediates access to the resource available on a system.</a:t>
            </a:r>
          </a:p>
          <a:p>
            <a:pPr lvl="1"/>
            <a:r>
              <a:rPr lang="en-GB" dirty="0" smtClean="0"/>
              <a:t>The kernel is responsible for enabling multiple applications to effectively share the hardware by controlling access to the processor, memory, disk, networking and other resources</a:t>
            </a:r>
          </a:p>
          <a:p>
            <a:pPr lvl="1"/>
            <a:r>
              <a:rPr lang="en-GB" dirty="0" smtClean="0"/>
              <a:t>The </a:t>
            </a:r>
            <a:r>
              <a:rPr lang="en-GB" dirty="0" smtClean="0"/>
              <a:t>kernel is the software interface to the computer’s hardware.</a:t>
            </a:r>
          </a:p>
          <a:p>
            <a:pPr lvl="1"/>
            <a:r>
              <a:rPr lang="en-GB" dirty="0" smtClean="0"/>
              <a:t>It communicates with the CPU, memory and other devices on behalf of any software running on the computer.</a:t>
            </a:r>
          </a:p>
          <a:p>
            <a:pPr lvl="1"/>
            <a:r>
              <a:rPr lang="en-GB" dirty="0" smtClean="0"/>
              <a:t>It is the lowest level component of software stack</a:t>
            </a:r>
            <a:r>
              <a:rPr lang="en-GB" dirty="0"/>
              <a:t>. It consists of the essential program code of the OS. </a:t>
            </a:r>
            <a:endParaRPr lang="en-SG" dirty="0"/>
          </a:p>
        </p:txBody>
      </p:sp>
    </p:spTree>
    <p:extLst>
      <p:ext uri="{BB962C8B-B14F-4D97-AF65-F5344CB8AC3E}">
        <p14:creationId xmlns:p14="http://schemas.microsoft.com/office/powerpoint/2010/main" val="414460830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The Role of Software </a:t>
            </a:r>
          </a:p>
        </p:txBody>
      </p:sp>
      <p:sp>
        <p:nvSpPr>
          <p:cNvPr id="3" name="Content Placeholder 2"/>
          <p:cNvSpPr>
            <a:spLocks noGrp="1"/>
          </p:cNvSpPr>
          <p:nvPr>
            <p:ph idx="1"/>
          </p:nvPr>
        </p:nvSpPr>
        <p:spPr/>
        <p:txBody>
          <a:bodyPr>
            <a:normAutofit fontScale="55000" lnSpcReduction="20000"/>
          </a:bodyPr>
          <a:lstStyle/>
          <a:p>
            <a:r>
              <a:rPr lang="en-SG" dirty="0" smtClean="0"/>
              <a:t>Translates </a:t>
            </a:r>
            <a:r>
              <a:rPr lang="en-SG" dirty="0"/>
              <a:t>user requests into machine instructions </a:t>
            </a:r>
          </a:p>
          <a:p>
            <a:pPr lvl="1"/>
            <a:r>
              <a:rPr lang="en-SG" dirty="0"/>
              <a:t>Performs complex translation process that bridges two gaps Human language to machine language (binary) </a:t>
            </a:r>
          </a:p>
          <a:p>
            <a:pPr lvl="1"/>
            <a:r>
              <a:rPr lang="en-SG" dirty="0"/>
              <a:t>High-level abstraction to low-level detail </a:t>
            </a:r>
          </a:p>
          <a:p>
            <a:pPr lvl="1"/>
            <a:endParaRPr lang="en-SG" dirty="0"/>
          </a:p>
          <a:p>
            <a:r>
              <a:rPr lang="en-SG" b="1" i="1" dirty="0" smtClean="0"/>
              <a:t>Application </a:t>
            </a:r>
            <a:r>
              <a:rPr lang="en-SG" b="1" i="1" dirty="0"/>
              <a:t>program </a:t>
            </a:r>
            <a:r>
              <a:rPr lang="en-SG" dirty="0"/>
              <a:t>	</a:t>
            </a:r>
          </a:p>
          <a:p>
            <a:pPr lvl="1"/>
            <a:r>
              <a:rPr lang="en-SG" dirty="0"/>
              <a:t>Stored set of instructions for responding to a specific information-processing tasks </a:t>
            </a:r>
          </a:p>
          <a:p>
            <a:pPr lvl="1"/>
            <a:r>
              <a:rPr lang="en-SG" dirty="0"/>
              <a:t>Used directly by end users </a:t>
            </a:r>
          </a:p>
          <a:p>
            <a:r>
              <a:rPr lang="en-SG" b="1" i="1" dirty="0"/>
              <a:t>Utility program </a:t>
            </a:r>
            <a:r>
              <a:rPr lang="en-SG" dirty="0"/>
              <a:t>	</a:t>
            </a:r>
          </a:p>
          <a:p>
            <a:pPr lvl="1"/>
            <a:r>
              <a:rPr lang="en-SG" dirty="0"/>
              <a:t>Contains instructions for performing general-purpose tasks </a:t>
            </a:r>
          </a:p>
          <a:p>
            <a:pPr lvl="1"/>
            <a:r>
              <a:rPr lang="en-SG" dirty="0"/>
              <a:t>Usually operates invisibly in the background </a:t>
            </a:r>
          </a:p>
          <a:p>
            <a:r>
              <a:rPr lang="en-SG" b="1" i="1" dirty="0"/>
              <a:t>System software </a:t>
            </a:r>
            <a:r>
              <a:rPr lang="en-SG" dirty="0"/>
              <a:t>	</a:t>
            </a:r>
          </a:p>
          <a:p>
            <a:pPr lvl="1"/>
            <a:r>
              <a:rPr lang="en-SG" dirty="0"/>
              <a:t>Implements utility functions needed by many application programs </a:t>
            </a:r>
          </a:p>
          <a:p>
            <a:pPr lvl="1"/>
            <a:r>
              <a:rPr lang="en-SG" dirty="0"/>
              <a:t>Allocates computer resources to application programs </a:t>
            </a:r>
          </a:p>
          <a:p>
            <a:pPr lvl="1"/>
            <a:r>
              <a:rPr lang="en-SG" dirty="0"/>
              <a:t>Manages computer resources </a:t>
            </a:r>
          </a:p>
          <a:p>
            <a:pPr lvl="1"/>
            <a:r>
              <a:rPr lang="en-SG" dirty="0"/>
              <a:t>Does not interact with end </a:t>
            </a:r>
            <a:r>
              <a:rPr lang="en-SG" dirty="0" smtClean="0"/>
              <a:t>users</a:t>
            </a:r>
            <a:r>
              <a:rPr lang="en-SG" dirty="0"/>
              <a:t>	</a:t>
            </a:r>
          </a:p>
        </p:txBody>
      </p:sp>
      <p:pic>
        <p:nvPicPr>
          <p:cNvPr id="4" name="Picture 3"/>
          <p:cNvPicPr>
            <a:picLocks noChangeAspect="1"/>
          </p:cNvPicPr>
          <p:nvPr/>
        </p:nvPicPr>
        <p:blipFill>
          <a:blip r:embed="rId2"/>
          <a:stretch>
            <a:fillRect/>
          </a:stretch>
        </p:blipFill>
        <p:spPr>
          <a:xfrm>
            <a:off x="5497467" y="2746924"/>
            <a:ext cx="3213840" cy="2487518"/>
          </a:xfrm>
          <a:prstGeom prst="rect">
            <a:avLst/>
          </a:prstGeom>
        </p:spPr>
      </p:pic>
    </p:spTree>
    <p:extLst>
      <p:ext uri="{BB962C8B-B14F-4D97-AF65-F5344CB8AC3E}">
        <p14:creationId xmlns:p14="http://schemas.microsoft.com/office/powerpoint/2010/main" val="207217572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System Software Layers </a:t>
            </a:r>
          </a:p>
        </p:txBody>
      </p:sp>
      <p:sp>
        <p:nvSpPr>
          <p:cNvPr id="3" name="Content Placeholder 2"/>
          <p:cNvSpPr>
            <a:spLocks noGrp="1"/>
          </p:cNvSpPr>
          <p:nvPr>
            <p:ph idx="1"/>
          </p:nvPr>
        </p:nvSpPr>
        <p:spPr/>
        <p:txBody>
          <a:bodyPr/>
          <a:lstStyle/>
          <a:p>
            <a:r>
              <a:rPr lang="en-SG" dirty="0" smtClean="0"/>
              <a:t>System </a:t>
            </a:r>
            <a:r>
              <a:rPr lang="en-SG" dirty="0"/>
              <a:t>management </a:t>
            </a:r>
          </a:p>
          <a:p>
            <a:r>
              <a:rPr lang="en-SG" dirty="0"/>
              <a:t>System services </a:t>
            </a:r>
          </a:p>
          <a:p>
            <a:r>
              <a:rPr lang="en-SG" dirty="0"/>
              <a:t>Resource allocation </a:t>
            </a:r>
          </a:p>
          <a:p>
            <a:r>
              <a:rPr lang="en-SG" dirty="0"/>
              <a:t>Hardware interface </a:t>
            </a:r>
          </a:p>
          <a:p>
            <a:endParaRPr lang="en-SG" dirty="0"/>
          </a:p>
        </p:txBody>
      </p:sp>
      <p:pic>
        <p:nvPicPr>
          <p:cNvPr id="4" name="Picture 3"/>
          <p:cNvPicPr>
            <a:picLocks noChangeAspect="1"/>
          </p:cNvPicPr>
          <p:nvPr/>
        </p:nvPicPr>
        <p:blipFill>
          <a:blip r:embed="rId2"/>
          <a:stretch>
            <a:fillRect/>
          </a:stretch>
        </p:blipFill>
        <p:spPr>
          <a:xfrm>
            <a:off x="4355975" y="2492896"/>
            <a:ext cx="4304177" cy="2880320"/>
          </a:xfrm>
          <a:prstGeom prst="rect">
            <a:avLst/>
          </a:prstGeom>
        </p:spPr>
      </p:pic>
    </p:spTree>
    <p:extLst>
      <p:ext uri="{BB962C8B-B14F-4D97-AF65-F5344CB8AC3E}">
        <p14:creationId xmlns:p14="http://schemas.microsoft.com/office/powerpoint/2010/main" val="314374056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Windows OS</a:t>
            </a: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99792" y="1340768"/>
            <a:ext cx="3813795" cy="48835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1043608" y="6308725"/>
            <a:ext cx="5559920" cy="369332"/>
          </a:xfrm>
          <a:prstGeom prst="rect">
            <a:avLst/>
          </a:prstGeom>
        </p:spPr>
        <p:txBody>
          <a:bodyPr wrap="none">
            <a:spAutoFit/>
          </a:bodyPr>
          <a:lstStyle/>
          <a:p>
            <a:r>
              <a:rPr lang="en-SG" dirty="0"/>
              <a:t>Chrome OS Guided Tour  </a:t>
            </a:r>
            <a:r>
              <a:rPr lang="en-SG" dirty="0">
                <a:hlinkClick r:id="rId4"/>
              </a:rPr>
              <a:t>http://</a:t>
            </a:r>
            <a:r>
              <a:rPr lang="en-SG" dirty="0" smtClean="0">
                <a:hlinkClick r:id="rId4"/>
              </a:rPr>
              <a:t>youtu.be/XxbUT_PwZKo</a:t>
            </a:r>
            <a:r>
              <a:rPr lang="en-SG" dirty="0" smtClean="0"/>
              <a:t>   </a:t>
            </a:r>
            <a:endParaRPr lang="en-SG" dirty="0"/>
          </a:p>
        </p:txBody>
      </p:sp>
    </p:spTree>
    <p:extLst>
      <p:ext uri="{BB962C8B-B14F-4D97-AF65-F5344CB8AC3E}">
        <p14:creationId xmlns:p14="http://schemas.microsoft.com/office/powerpoint/2010/main" val="283899271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Mac OSX</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90675" y="1525505"/>
            <a:ext cx="4997549" cy="47181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4585767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Linux OS</a:t>
            </a: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0828" y="1540213"/>
            <a:ext cx="6267516" cy="46970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2702181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Android's architecture diagram</a:t>
            </a:r>
          </a:p>
        </p:txBody>
      </p:sp>
      <p:pic>
        <p:nvPicPr>
          <p:cNvPr id="1026" name="Picture 2" descr="D:\Users\s26737\Pictures\739px-Android-System-Architecture.svg.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331640" y="1484784"/>
            <a:ext cx="6459647" cy="52446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611150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SG" dirty="0"/>
          </a:p>
        </p:txBody>
      </p:sp>
      <p:sp>
        <p:nvSpPr>
          <p:cNvPr id="3" name="Content Placeholder 2"/>
          <p:cNvSpPr>
            <a:spLocks noGrp="1"/>
          </p:cNvSpPr>
          <p:nvPr>
            <p:ph idx="1"/>
          </p:nvPr>
        </p:nvSpPr>
        <p:spPr/>
        <p:txBody>
          <a:bodyPr/>
          <a:lstStyle/>
          <a:p>
            <a:endParaRPr lang="en-SG"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 y="185738"/>
            <a:ext cx="8763000" cy="6486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5229794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Checkpoint Questions</a:t>
            </a:r>
            <a:endParaRPr lang="en-SG" dirty="0"/>
          </a:p>
        </p:txBody>
      </p:sp>
      <p:sp>
        <p:nvSpPr>
          <p:cNvPr id="3" name="Content Placeholder 2"/>
          <p:cNvSpPr>
            <a:spLocks noGrp="1"/>
          </p:cNvSpPr>
          <p:nvPr>
            <p:ph idx="1"/>
          </p:nvPr>
        </p:nvSpPr>
        <p:spPr/>
        <p:txBody>
          <a:bodyPr>
            <a:normAutofit fontScale="77500" lnSpcReduction="20000"/>
          </a:bodyPr>
          <a:lstStyle/>
          <a:p>
            <a:r>
              <a:rPr lang="en-GB" dirty="0" smtClean="0"/>
              <a:t>Q1. </a:t>
            </a:r>
            <a:r>
              <a:rPr lang="en-GB" dirty="0"/>
              <a:t>What </a:t>
            </a:r>
            <a:r>
              <a:rPr lang="en-GB" dirty="0" smtClean="0"/>
              <a:t>is an </a:t>
            </a:r>
            <a:r>
              <a:rPr lang="en-SG" dirty="0"/>
              <a:t>operating </a:t>
            </a:r>
            <a:r>
              <a:rPr lang="en-SG" dirty="0" smtClean="0"/>
              <a:t>system? What are</a:t>
            </a:r>
            <a:r>
              <a:rPr lang="en-GB" dirty="0" smtClean="0"/>
              <a:t> the functions of OS in a computer</a:t>
            </a:r>
            <a:r>
              <a:rPr lang="en-GB" dirty="0"/>
              <a:t>?</a:t>
            </a:r>
          </a:p>
          <a:p>
            <a:pPr lvl="1"/>
            <a:endParaRPr lang="en-GB" dirty="0"/>
          </a:p>
          <a:p>
            <a:r>
              <a:rPr lang="en-GB" dirty="0" smtClean="0"/>
              <a:t>Q2. Which one is not a component of an OS?</a:t>
            </a:r>
          </a:p>
          <a:p>
            <a:pPr marL="971550" lvl="1" indent="-514350">
              <a:buFont typeface="+mj-lt"/>
              <a:buAutoNum type="alphaLcParenR"/>
            </a:pPr>
            <a:r>
              <a:rPr lang="en-GB" dirty="0" smtClean="0"/>
              <a:t>The kernel</a:t>
            </a:r>
          </a:p>
          <a:p>
            <a:pPr marL="971550" lvl="1" indent="-514350">
              <a:buFont typeface="+mj-lt"/>
              <a:buAutoNum type="alphaLcParenR"/>
            </a:pPr>
            <a:r>
              <a:rPr lang="en-GB" dirty="0" smtClean="0"/>
              <a:t>Resource manager</a:t>
            </a:r>
          </a:p>
          <a:p>
            <a:pPr marL="971550" lvl="1" indent="-514350">
              <a:buFont typeface="+mj-lt"/>
              <a:buAutoNum type="alphaLcParenR"/>
            </a:pPr>
            <a:r>
              <a:rPr lang="en-GB" dirty="0" smtClean="0"/>
              <a:t>Device drivers</a:t>
            </a:r>
          </a:p>
          <a:p>
            <a:pPr marL="971550" lvl="1" indent="-514350">
              <a:buFont typeface="+mj-lt"/>
              <a:buAutoNum type="alphaLcParenR"/>
            </a:pPr>
            <a:r>
              <a:rPr lang="en-GB" dirty="0" smtClean="0"/>
              <a:t>Application software</a:t>
            </a:r>
          </a:p>
          <a:p>
            <a:pPr marL="971550" lvl="1" indent="-514350">
              <a:buFont typeface="+mj-lt"/>
              <a:buAutoNum type="alphaLcParenR"/>
            </a:pPr>
            <a:r>
              <a:rPr lang="en-GB" dirty="0" smtClean="0"/>
              <a:t>BIOS</a:t>
            </a:r>
          </a:p>
          <a:p>
            <a:endParaRPr lang="en-GB" dirty="0" smtClean="0"/>
          </a:p>
          <a:p>
            <a:pPr marL="342900" lvl="1" indent="-342900">
              <a:buFont typeface="Arial" pitchFamily="34" charset="0"/>
              <a:buChar char="•"/>
            </a:pPr>
            <a:r>
              <a:rPr lang="en-GB" sz="3300" dirty="0" smtClean="0"/>
              <a:t>Q3. </a:t>
            </a:r>
            <a:r>
              <a:rPr lang="en-GB" sz="3300" dirty="0"/>
              <a:t>What is </a:t>
            </a:r>
            <a:r>
              <a:rPr lang="en-GB" sz="3300" dirty="0" smtClean="0"/>
              <a:t>the version of your hand phone </a:t>
            </a:r>
            <a:r>
              <a:rPr lang="en-SG" sz="3300" dirty="0" smtClean="0"/>
              <a:t>operating system</a:t>
            </a:r>
            <a:r>
              <a:rPr lang="en-GB" sz="3300" dirty="0" smtClean="0"/>
              <a:t>’s kernel </a:t>
            </a:r>
            <a:r>
              <a:rPr lang="en-SG" sz="3300" dirty="0" smtClean="0"/>
              <a:t>? </a:t>
            </a:r>
            <a:endParaRPr lang="en-GB" sz="3300" dirty="0"/>
          </a:p>
          <a:p>
            <a:pPr lvl="1"/>
            <a:endParaRPr lang="en-SG" dirty="0"/>
          </a:p>
        </p:txBody>
      </p:sp>
    </p:spTree>
    <p:extLst>
      <p:ext uri="{BB962C8B-B14F-4D97-AF65-F5344CB8AC3E}">
        <p14:creationId xmlns:p14="http://schemas.microsoft.com/office/powerpoint/2010/main" val="98118774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A Brief </a:t>
            </a:r>
            <a:r>
              <a:rPr lang="en-SG" dirty="0" smtClean="0"/>
              <a:t>History of Computer</a:t>
            </a:r>
            <a:endParaRPr lang="en-SG" dirty="0"/>
          </a:p>
        </p:txBody>
      </p:sp>
      <p:sp>
        <p:nvSpPr>
          <p:cNvPr id="3" name="Content Placeholder 2"/>
          <p:cNvSpPr>
            <a:spLocks noGrp="1"/>
          </p:cNvSpPr>
          <p:nvPr>
            <p:ph idx="1"/>
          </p:nvPr>
        </p:nvSpPr>
        <p:spPr/>
        <p:txBody>
          <a:bodyPr>
            <a:normAutofit/>
          </a:bodyPr>
          <a:lstStyle/>
          <a:p>
            <a:r>
              <a:rPr lang="en-SG" dirty="0" smtClean="0"/>
              <a:t>We </a:t>
            </a:r>
            <a:r>
              <a:rPr lang="en-SG" dirty="0"/>
              <a:t>need to look a the history of computers </a:t>
            </a:r>
            <a:r>
              <a:rPr lang="en-SG" dirty="0" smtClean="0"/>
              <a:t>to understand </a:t>
            </a:r>
            <a:r>
              <a:rPr lang="en-SG" dirty="0"/>
              <a:t>the evolution of </a:t>
            </a:r>
            <a:r>
              <a:rPr lang="en-SG" dirty="0" smtClean="0"/>
              <a:t>OS</a:t>
            </a:r>
          </a:p>
          <a:p>
            <a:pPr lvl="1"/>
            <a:r>
              <a:rPr lang="en-SG" dirty="0" smtClean="0"/>
              <a:t>Why OS? What OS? Which OS?</a:t>
            </a:r>
          </a:p>
          <a:p>
            <a:pPr lvl="1"/>
            <a:r>
              <a:rPr lang="en-SG" dirty="0" smtClean="0"/>
              <a:t>Shows the development of Computer Systems with Operating Systems</a:t>
            </a:r>
          </a:p>
          <a:p>
            <a:pPr lvl="1"/>
            <a:r>
              <a:rPr lang="en-SG" dirty="0" smtClean="0"/>
              <a:t>Compare different types of OS</a:t>
            </a:r>
          </a:p>
          <a:p>
            <a:pPr lvl="1"/>
            <a:r>
              <a:rPr lang="en-SG" dirty="0" smtClean="0"/>
              <a:t>Matching technology trends</a:t>
            </a:r>
            <a:endParaRPr lang="en-SG" dirty="0"/>
          </a:p>
        </p:txBody>
      </p:sp>
    </p:spTree>
    <p:extLst>
      <p:ext uri="{BB962C8B-B14F-4D97-AF65-F5344CB8AC3E}">
        <p14:creationId xmlns:p14="http://schemas.microsoft.com/office/powerpoint/2010/main" val="373115909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smtClean="0"/>
              <a:t>Contents</a:t>
            </a:r>
            <a:endParaRPr lang="en-SG" dirty="0"/>
          </a:p>
        </p:txBody>
      </p:sp>
      <p:sp>
        <p:nvSpPr>
          <p:cNvPr id="3" name="Content Placeholder 2"/>
          <p:cNvSpPr>
            <a:spLocks noGrp="1"/>
          </p:cNvSpPr>
          <p:nvPr>
            <p:ph idx="1"/>
          </p:nvPr>
        </p:nvSpPr>
        <p:spPr>
          <a:xfrm>
            <a:off x="457200" y="1600200"/>
            <a:ext cx="8229600" cy="4781128"/>
          </a:xfrm>
        </p:spPr>
        <p:txBody>
          <a:bodyPr>
            <a:normAutofit fontScale="55000" lnSpcReduction="20000"/>
          </a:bodyPr>
          <a:lstStyle/>
          <a:p>
            <a:pPr marL="0" indent="0">
              <a:buNone/>
            </a:pPr>
            <a:r>
              <a:rPr lang="en-SG" dirty="0" smtClean="0"/>
              <a:t>Lectures</a:t>
            </a:r>
          </a:p>
          <a:p>
            <a:pPr marL="400050" lvl="1" indent="0">
              <a:buNone/>
            </a:pPr>
            <a:r>
              <a:rPr lang="en-SG" dirty="0" smtClean="0"/>
              <a:t>Lecture 01 Introduction</a:t>
            </a:r>
          </a:p>
          <a:p>
            <a:pPr marL="400050" lvl="1" indent="0">
              <a:buNone/>
            </a:pPr>
            <a:r>
              <a:rPr lang="en-SG" dirty="0" smtClean="0"/>
              <a:t>Lect</a:t>
            </a:r>
            <a:r>
              <a:rPr lang="en-SG" dirty="0"/>
              <a:t>ure </a:t>
            </a:r>
            <a:r>
              <a:rPr lang="en-SG" dirty="0" smtClean="0"/>
              <a:t>02 </a:t>
            </a:r>
            <a:r>
              <a:rPr lang="en-SG" dirty="0"/>
              <a:t>Computer </a:t>
            </a:r>
            <a:r>
              <a:rPr lang="en-SG" dirty="0" smtClean="0"/>
              <a:t>System Overview</a:t>
            </a:r>
          </a:p>
          <a:p>
            <a:pPr marL="400050" lvl="1" indent="0">
              <a:buNone/>
            </a:pPr>
            <a:r>
              <a:rPr lang="en-SG" dirty="0" smtClean="0"/>
              <a:t>Lect</a:t>
            </a:r>
            <a:r>
              <a:rPr lang="en-SG" dirty="0"/>
              <a:t>ure </a:t>
            </a:r>
            <a:r>
              <a:rPr lang="en-SG" dirty="0" smtClean="0"/>
              <a:t>03 </a:t>
            </a:r>
            <a:r>
              <a:rPr lang="en-SG" dirty="0"/>
              <a:t>Programs and </a:t>
            </a:r>
            <a:r>
              <a:rPr lang="en-SG" dirty="0" smtClean="0"/>
              <a:t>Processes</a:t>
            </a:r>
          </a:p>
          <a:p>
            <a:pPr marL="400050" lvl="1" indent="0">
              <a:buNone/>
            </a:pPr>
            <a:r>
              <a:rPr lang="en-SG" dirty="0" smtClean="0"/>
              <a:t>Lect</a:t>
            </a:r>
            <a:r>
              <a:rPr lang="en-SG" dirty="0"/>
              <a:t>ure </a:t>
            </a:r>
            <a:r>
              <a:rPr lang="en-SG" dirty="0" smtClean="0"/>
              <a:t>04 Threads</a:t>
            </a:r>
          </a:p>
          <a:p>
            <a:pPr marL="400050" lvl="1" indent="0">
              <a:buNone/>
            </a:pPr>
            <a:r>
              <a:rPr lang="en-SG" dirty="0" smtClean="0"/>
              <a:t>Lect</a:t>
            </a:r>
            <a:r>
              <a:rPr lang="en-SG" dirty="0"/>
              <a:t>ure </a:t>
            </a:r>
            <a:r>
              <a:rPr lang="en-SG" dirty="0" smtClean="0"/>
              <a:t>05 </a:t>
            </a:r>
            <a:r>
              <a:rPr lang="en-SG" dirty="0"/>
              <a:t>Process Management &amp; </a:t>
            </a:r>
            <a:r>
              <a:rPr lang="en-SG" dirty="0" smtClean="0"/>
              <a:t>Scheduling</a:t>
            </a:r>
          </a:p>
          <a:p>
            <a:pPr marL="400050" lvl="1" indent="0">
              <a:buNone/>
            </a:pPr>
            <a:r>
              <a:rPr lang="en-SG" dirty="0" smtClean="0"/>
              <a:t>Lect</a:t>
            </a:r>
            <a:r>
              <a:rPr lang="en-SG" dirty="0"/>
              <a:t>ure </a:t>
            </a:r>
            <a:r>
              <a:rPr lang="en-SG" dirty="0" smtClean="0"/>
              <a:t>06 </a:t>
            </a:r>
            <a:r>
              <a:rPr lang="en-SG" dirty="0" err="1"/>
              <a:t>Interprocess</a:t>
            </a:r>
            <a:r>
              <a:rPr lang="en-SG" dirty="0"/>
              <a:t> </a:t>
            </a:r>
            <a:r>
              <a:rPr lang="en-SG" dirty="0" smtClean="0"/>
              <a:t>Communication</a:t>
            </a:r>
          </a:p>
          <a:p>
            <a:pPr marL="400050" lvl="1" indent="0">
              <a:buNone/>
            </a:pPr>
            <a:r>
              <a:rPr lang="en-SG" dirty="0" smtClean="0"/>
              <a:t>Lect</a:t>
            </a:r>
            <a:r>
              <a:rPr lang="en-SG" dirty="0"/>
              <a:t>ure </a:t>
            </a:r>
            <a:r>
              <a:rPr lang="en-SG" dirty="0" smtClean="0"/>
              <a:t>07 Deadlocks</a:t>
            </a:r>
          </a:p>
          <a:p>
            <a:pPr marL="400050" lvl="1" indent="0">
              <a:buNone/>
            </a:pPr>
            <a:r>
              <a:rPr lang="en-SG" dirty="0" smtClean="0"/>
              <a:t>Lect</a:t>
            </a:r>
            <a:r>
              <a:rPr lang="en-SG" dirty="0"/>
              <a:t>ure </a:t>
            </a:r>
            <a:r>
              <a:rPr lang="en-SG" dirty="0" smtClean="0"/>
              <a:t>08 </a:t>
            </a:r>
            <a:r>
              <a:rPr lang="en-SG" dirty="0"/>
              <a:t>Memory </a:t>
            </a:r>
            <a:r>
              <a:rPr lang="en-SG" dirty="0" smtClean="0"/>
              <a:t>Management</a:t>
            </a:r>
          </a:p>
          <a:p>
            <a:pPr marL="400050" lvl="1" indent="0">
              <a:buNone/>
            </a:pPr>
            <a:r>
              <a:rPr lang="en-SG" dirty="0" smtClean="0"/>
              <a:t>Lect</a:t>
            </a:r>
            <a:r>
              <a:rPr lang="en-SG" dirty="0"/>
              <a:t>ure </a:t>
            </a:r>
            <a:r>
              <a:rPr lang="en-SG" dirty="0" smtClean="0"/>
              <a:t>09 </a:t>
            </a:r>
            <a:r>
              <a:rPr lang="en-SG" dirty="0"/>
              <a:t>Virtual </a:t>
            </a:r>
            <a:r>
              <a:rPr lang="en-SG" dirty="0" smtClean="0"/>
              <a:t>Memory</a:t>
            </a:r>
          </a:p>
          <a:p>
            <a:pPr marL="400050" lvl="1" indent="0">
              <a:buNone/>
            </a:pPr>
            <a:r>
              <a:rPr lang="en-SG" dirty="0" smtClean="0"/>
              <a:t>Lect</a:t>
            </a:r>
            <a:r>
              <a:rPr lang="en-SG" dirty="0"/>
              <a:t>ure </a:t>
            </a:r>
            <a:r>
              <a:rPr lang="en-SG" dirty="0" smtClean="0"/>
              <a:t>10 Storage</a:t>
            </a:r>
          </a:p>
          <a:p>
            <a:pPr marL="400050" lvl="1" indent="0">
              <a:buNone/>
            </a:pPr>
            <a:r>
              <a:rPr lang="en-SG" dirty="0" smtClean="0"/>
              <a:t>Lect</a:t>
            </a:r>
            <a:r>
              <a:rPr lang="en-SG" dirty="0"/>
              <a:t>ure </a:t>
            </a:r>
            <a:r>
              <a:rPr lang="en-SG" dirty="0" smtClean="0"/>
              <a:t>11 </a:t>
            </a:r>
            <a:r>
              <a:rPr lang="en-SG" dirty="0"/>
              <a:t>File </a:t>
            </a:r>
            <a:r>
              <a:rPr lang="en-SG" dirty="0" smtClean="0"/>
              <a:t>Systems</a:t>
            </a:r>
          </a:p>
          <a:p>
            <a:pPr marL="400050" lvl="1" indent="0">
              <a:buNone/>
            </a:pPr>
            <a:r>
              <a:rPr lang="en-SG" dirty="0" smtClean="0"/>
              <a:t>Lect</a:t>
            </a:r>
            <a:r>
              <a:rPr lang="en-SG" dirty="0"/>
              <a:t>ure </a:t>
            </a:r>
            <a:r>
              <a:rPr lang="en-SG" dirty="0" smtClean="0"/>
              <a:t>12 </a:t>
            </a:r>
            <a:r>
              <a:rPr lang="en-SG" dirty="0"/>
              <a:t>Linux Operating </a:t>
            </a:r>
            <a:r>
              <a:rPr lang="en-SG" dirty="0" smtClean="0"/>
              <a:t>System</a:t>
            </a:r>
          </a:p>
          <a:p>
            <a:pPr marL="0" indent="0">
              <a:buNone/>
            </a:pPr>
            <a:endParaRPr lang="en-SG" smtClean="0"/>
          </a:p>
          <a:p>
            <a:pPr marL="0" indent="0">
              <a:buNone/>
            </a:pPr>
            <a:r>
              <a:rPr lang="en-SG" smtClean="0"/>
              <a:t>Laboratory</a:t>
            </a:r>
            <a:endParaRPr lang="en-SG" dirty="0" smtClean="0"/>
          </a:p>
          <a:p>
            <a:pPr marL="400050" lvl="1" indent="0">
              <a:buNone/>
            </a:pPr>
            <a:r>
              <a:rPr lang="en-SG" dirty="0"/>
              <a:t>Lab 1 User </a:t>
            </a:r>
            <a:r>
              <a:rPr lang="en-SG" dirty="0" smtClean="0"/>
              <a:t>Administration</a:t>
            </a:r>
          </a:p>
          <a:p>
            <a:pPr marL="400050" lvl="1" indent="0">
              <a:buNone/>
            </a:pPr>
            <a:r>
              <a:rPr lang="en-SG" dirty="0"/>
              <a:t>Lab 2 Browsing the </a:t>
            </a:r>
            <a:r>
              <a:rPr lang="en-SG" dirty="0" smtClean="0"/>
              <a:t>Filesystem</a:t>
            </a:r>
          </a:p>
          <a:p>
            <a:pPr marL="400050" lvl="1" indent="0">
              <a:buNone/>
            </a:pPr>
            <a:r>
              <a:rPr lang="en-SG" dirty="0"/>
              <a:t>Lab 3 Process </a:t>
            </a:r>
            <a:r>
              <a:rPr lang="en-SG" dirty="0" smtClean="0"/>
              <a:t>Management</a:t>
            </a:r>
          </a:p>
          <a:p>
            <a:pPr marL="400050" lvl="1" indent="0">
              <a:buNone/>
            </a:pPr>
            <a:r>
              <a:rPr lang="en-SG" dirty="0"/>
              <a:t>Lab 4 File </a:t>
            </a:r>
            <a:r>
              <a:rPr lang="en-SG" dirty="0" smtClean="0"/>
              <a:t>Management</a:t>
            </a:r>
          </a:p>
          <a:p>
            <a:pPr marL="400050" lvl="1" indent="0">
              <a:buNone/>
            </a:pPr>
            <a:r>
              <a:rPr lang="en-SG" dirty="0"/>
              <a:t>Lab 5 Network Services</a:t>
            </a:r>
          </a:p>
        </p:txBody>
      </p:sp>
    </p:spTree>
    <p:extLst>
      <p:ext uri="{BB962C8B-B14F-4D97-AF65-F5344CB8AC3E}">
        <p14:creationId xmlns:p14="http://schemas.microsoft.com/office/powerpoint/2010/main" val="78003936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Ancient computers</a:t>
            </a:r>
          </a:p>
        </p:txBody>
      </p:sp>
      <p:sp>
        <p:nvSpPr>
          <p:cNvPr id="3" name="Content Placeholder 2"/>
          <p:cNvSpPr>
            <a:spLocks noGrp="1"/>
          </p:cNvSpPr>
          <p:nvPr>
            <p:ph idx="1"/>
          </p:nvPr>
        </p:nvSpPr>
        <p:spPr/>
        <p:txBody>
          <a:bodyPr/>
          <a:lstStyle/>
          <a:p>
            <a:endParaRPr lang="en-SG" dirty="0"/>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1665" y="1196752"/>
            <a:ext cx="3181350" cy="2609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6554" y="3689945"/>
            <a:ext cx="3181350" cy="2619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8"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39952" y="1412776"/>
            <a:ext cx="4438650" cy="3143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9"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20272" y="4437112"/>
            <a:ext cx="1676400" cy="1676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8790218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err="1"/>
              <a:t>Analog</a:t>
            </a:r>
            <a:r>
              <a:rPr lang="en-SG" dirty="0"/>
              <a:t> Computers</a:t>
            </a:r>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100" y="1916832"/>
            <a:ext cx="4152900" cy="3276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42098" y="1976983"/>
            <a:ext cx="3562350" cy="3324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419100" y="5877272"/>
            <a:ext cx="8267700" cy="646331"/>
          </a:xfrm>
          <a:prstGeom prst="rect">
            <a:avLst/>
          </a:prstGeom>
          <a:noFill/>
        </p:spPr>
        <p:txBody>
          <a:bodyPr wrap="square" rtlCol="0">
            <a:spAutoFit/>
          </a:bodyPr>
          <a:lstStyle/>
          <a:p>
            <a:r>
              <a:rPr lang="en-SG" dirty="0" smtClean="0">
                <a:hlinkClick r:id="rId5"/>
              </a:rPr>
              <a:t>www.youtube.com/watch?v=HwNGF6te_6A</a:t>
            </a:r>
            <a:endParaRPr lang="en-SG" dirty="0" smtClean="0"/>
          </a:p>
          <a:p>
            <a:r>
              <a:rPr lang="en-SG" dirty="0" smtClean="0"/>
              <a:t>The </a:t>
            </a:r>
            <a:r>
              <a:rPr lang="en-SG" dirty="0"/>
              <a:t>Men Who Cracked Enigma </a:t>
            </a:r>
            <a:r>
              <a:rPr lang="en-SG" dirty="0">
                <a:hlinkClick r:id="rId6"/>
              </a:rPr>
              <a:t>http://</a:t>
            </a:r>
            <a:r>
              <a:rPr lang="en-SG" dirty="0" smtClean="0">
                <a:hlinkClick r:id="rId6"/>
              </a:rPr>
              <a:t>www.youtube.com/watch?v=eoK4i0SU3DA</a:t>
            </a:r>
            <a:r>
              <a:rPr lang="en-SG" dirty="0"/>
              <a:t> </a:t>
            </a:r>
            <a:endParaRPr lang="en-SG" dirty="0" smtClean="0"/>
          </a:p>
        </p:txBody>
      </p:sp>
    </p:spTree>
    <p:extLst>
      <p:ext uri="{BB962C8B-B14F-4D97-AF65-F5344CB8AC3E}">
        <p14:creationId xmlns:p14="http://schemas.microsoft.com/office/powerpoint/2010/main" val="238072548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First "True" Computer</a:t>
            </a:r>
          </a:p>
        </p:txBody>
      </p:sp>
      <p:sp>
        <p:nvSpPr>
          <p:cNvPr id="3" name="Content Placeholder 2"/>
          <p:cNvSpPr>
            <a:spLocks noGrp="1"/>
          </p:cNvSpPr>
          <p:nvPr>
            <p:ph idx="1"/>
          </p:nvPr>
        </p:nvSpPr>
        <p:spPr>
          <a:xfrm>
            <a:off x="323528" y="1556792"/>
            <a:ext cx="3384376" cy="4464496"/>
          </a:xfrm>
        </p:spPr>
        <p:txBody>
          <a:bodyPr>
            <a:normAutofit fontScale="55000" lnSpcReduction="20000"/>
          </a:bodyPr>
          <a:lstStyle/>
          <a:p>
            <a:r>
              <a:rPr lang="en-SG" dirty="0"/>
              <a:t>Babbage Analytical Engine</a:t>
            </a:r>
          </a:p>
          <a:p>
            <a:r>
              <a:rPr lang="en-SG" dirty="0"/>
              <a:t>The Analytical Engine incorporated an arithmetical unit, </a:t>
            </a:r>
            <a:r>
              <a:rPr lang="en-SG" dirty="0" smtClean="0"/>
              <a:t>control flow </a:t>
            </a:r>
            <a:r>
              <a:rPr lang="en-SG" dirty="0"/>
              <a:t>in the form of conditional branching and loops, </a:t>
            </a:r>
            <a:r>
              <a:rPr lang="en-SG" dirty="0" smtClean="0"/>
              <a:t>and integrated </a:t>
            </a:r>
            <a:r>
              <a:rPr lang="en-SG" dirty="0"/>
              <a:t>memory</a:t>
            </a:r>
            <a:r>
              <a:rPr lang="en-SG" dirty="0" smtClean="0"/>
              <a:t>,</a:t>
            </a:r>
          </a:p>
          <a:p>
            <a:r>
              <a:rPr lang="en-SG" dirty="0" smtClean="0"/>
              <a:t>Making </a:t>
            </a:r>
            <a:r>
              <a:rPr lang="en-SG" dirty="0"/>
              <a:t>it the first Turing-complete </a:t>
            </a:r>
            <a:r>
              <a:rPr lang="en-SG" dirty="0" smtClean="0"/>
              <a:t>design for </a:t>
            </a:r>
            <a:r>
              <a:rPr lang="en-SG" dirty="0"/>
              <a:t>a general-purpose </a:t>
            </a:r>
            <a:r>
              <a:rPr lang="en-SG" dirty="0" smtClean="0"/>
              <a:t>computer</a:t>
            </a:r>
          </a:p>
          <a:p>
            <a:r>
              <a:rPr lang="en-SG" dirty="0" smtClean="0"/>
              <a:t>Limitations:</a:t>
            </a:r>
          </a:p>
          <a:p>
            <a:pPr lvl="1"/>
            <a:r>
              <a:rPr lang="en-SG" dirty="0" smtClean="0"/>
              <a:t>Complex design and construction</a:t>
            </a:r>
          </a:p>
          <a:p>
            <a:pPr lvl="1"/>
            <a:r>
              <a:rPr lang="en-SG" dirty="0" smtClean="0"/>
              <a:t>Wear and breakdown</a:t>
            </a:r>
          </a:p>
          <a:p>
            <a:pPr lvl="1"/>
            <a:r>
              <a:rPr lang="en-SG" dirty="0" smtClean="0"/>
              <a:t>Operating speed</a:t>
            </a:r>
          </a:p>
          <a:p>
            <a:r>
              <a:rPr lang="en-SG" dirty="0">
                <a:hlinkClick r:id="rId3"/>
              </a:rPr>
              <a:t>http://</a:t>
            </a:r>
            <a:r>
              <a:rPr lang="en-SG" dirty="0" smtClean="0">
                <a:hlinkClick r:id="rId3"/>
              </a:rPr>
              <a:t>www.youtube.com/watch?v=jiRgdaknJCg</a:t>
            </a:r>
            <a:r>
              <a:rPr lang="en-SG" dirty="0" smtClean="0"/>
              <a:t> </a:t>
            </a:r>
          </a:p>
        </p:txBody>
      </p:sp>
      <p:pic>
        <p:nvPicPr>
          <p:cNvPr id="819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33006" y="1637311"/>
            <a:ext cx="5153794" cy="37048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3378646" y="5507940"/>
            <a:ext cx="4752528" cy="369332"/>
          </a:xfrm>
          <a:prstGeom prst="rect">
            <a:avLst/>
          </a:prstGeom>
          <a:noFill/>
        </p:spPr>
        <p:txBody>
          <a:bodyPr wrap="square" rtlCol="0">
            <a:spAutoFit/>
          </a:bodyPr>
          <a:lstStyle/>
          <a:p>
            <a:r>
              <a:rPr lang="en-SG" dirty="0">
                <a:hlinkClick r:id="rId5"/>
              </a:rPr>
              <a:t>https://en.wikipedia.org/wiki/Analytical_Engine</a:t>
            </a:r>
            <a:endParaRPr lang="en-SG" dirty="0"/>
          </a:p>
        </p:txBody>
      </p:sp>
    </p:spTree>
    <p:extLst>
      <p:ext uri="{BB962C8B-B14F-4D97-AF65-F5344CB8AC3E}">
        <p14:creationId xmlns:p14="http://schemas.microsoft.com/office/powerpoint/2010/main" val="308573898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err="1"/>
              <a:t>Eniac</a:t>
            </a:r>
            <a:endParaRPr lang="en-SG" dirty="0"/>
          </a:p>
        </p:txBody>
      </p:sp>
      <p:sp>
        <p:nvSpPr>
          <p:cNvPr id="3" name="Content Placeholder 2"/>
          <p:cNvSpPr>
            <a:spLocks noGrp="1"/>
          </p:cNvSpPr>
          <p:nvPr>
            <p:ph idx="1"/>
          </p:nvPr>
        </p:nvSpPr>
        <p:spPr>
          <a:xfrm>
            <a:off x="457200" y="5738812"/>
            <a:ext cx="8229600" cy="714523"/>
          </a:xfrm>
        </p:spPr>
        <p:txBody>
          <a:bodyPr>
            <a:normAutofit fontScale="40000" lnSpcReduction="20000"/>
          </a:bodyPr>
          <a:lstStyle/>
          <a:p>
            <a:pPr marL="0" indent="0">
              <a:buNone/>
            </a:pPr>
            <a:r>
              <a:rPr lang="en-SG" dirty="0"/>
              <a:t>First general purpose computer (1946) </a:t>
            </a:r>
            <a:r>
              <a:rPr lang="en-SG" dirty="0">
                <a:hlinkClick r:id="rId3"/>
              </a:rPr>
              <a:t>http://</a:t>
            </a:r>
            <a:r>
              <a:rPr lang="en-SG" dirty="0" smtClean="0">
                <a:hlinkClick r:id="rId3"/>
              </a:rPr>
              <a:t>www.youtube.com/watch?v=k4oGI_dNaPc</a:t>
            </a:r>
            <a:r>
              <a:rPr lang="en-SG" dirty="0" smtClean="0"/>
              <a:t>   </a:t>
            </a:r>
            <a:endParaRPr lang="en-SG" dirty="0"/>
          </a:p>
          <a:p>
            <a:pPr marL="0" indent="0">
              <a:buNone/>
            </a:pPr>
            <a:r>
              <a:rPr lang="en-SG" dirty="0"/>
              <a:t>• US $0.5 Million</a:t>
            </a:r>
          </a:p>
          <a:p>
            <a:pPr marL="0" indent="0">
              <a:buNone/>
            </a:pPr>
            <a:r>
              <a:rPr lang="en-SG" dirty="0"/>
              <a:t>• </a:t>
            </a:r>
            <a:r>
              <a:rPr lang="en-SG" dirty="0" smtClean="0"/>
              <a:t>0.005mips						</a:t>
            </a:r>
            <a:r>
              <a:rPr lang="en-SG" dirty="0" smtClean="0">
                <a:hlinkClick r:id="rId4"/>
              </a:rPr>
              <a:t>http</a:t>
            </a:r>
            <a:r>
              <a:rPr lang="en-SG" dirty="0">
                <a:hlinkClick r:id="rId4"/>
              </a:rPr>
              <a:t>://</a:t>
            </a:r>
            <a:r>
              <a:rPr lang="en-SG" dirty="0" smtClean="0">
                <a:hlinkClick r:id="rId4"/>
              </a:rPr>
              <a:t>en.wikipedia.org/wiki/ENIAC</a:t>
            </a:r>
            <a:endParaRPr lang="en-SG" dirty="0" smtClean="0"/>
          </a:p>
          <a:p>
            <a:pPr marL="0" indent="0">
              <a:buNone/>
            </a:pPr>
            <a:endParaRPr lang="en-SG" dirty="0" smtClean="0"/>
          </a:p>
          <a:p>
            <a:pPr marL="0" indent="0">
              <a:buNone/>
            </a:pPr>
            <a:endParaRPr lang="en-SG" dirty="0"/>
          </a:p>
        </p:txBody>
      </p:sp>
      <p:pic>
        <p:nvPicPr>
          <p:cNvPr id="921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4850" y="1119188"/>
            <a:ext cx="7734300" cy="4619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6387963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Harvard </a:t>
            </a:r>
            <a:r>
              <a:rPr lang="en-SG" dirty="0" smtClean="0"/>
              <a:t>Mark </a:t>
            </a:r>
            <a:r>
              <a:rPr lang="en-SG" dirty="0"/>
              <a:t>1</a:t>
            </a:r>
          </a:p>
        </p:txBody>
      </p:sp>
      <p:graphicFrame>
        <p:nvGraphicFramePr>
          <p:cNvPr id="8" name="Content Placeholder 7"/>
          <p:cNvGraphicFramePr>
            <a:graphicFrameLocks noGrp="1"/>
          </p:cNvGraphicFramePr>
          <p:nvPr>
            <p:ph idx="1"/>
          </p:nvPr>
        </p:nvGraphicFramePr>
        <p:xfrm>
          <a:off x="457200" y="3620294"/>
          <a:ext cx="8229600" cy="165100"/>
        </p:xfrm>
        <a:graphic>
          <a:graphicData uri="http://schemas.openxmlformats.org/drawingml/2006/table">
            <a:tbl>
              <a:tblPr firstRow="1" firstCol="1" bandRow="1">
                <a:tableStyleId>{5C22544A-7EE6-4342-B048-85BDC9FD1C3A}</a:tableStyleId>
              </a:tblPr>
              <a:tblGrid>
                <a:gridCol w="8229600"/>
              </a:tblGrid>
              <a:tr h="0">
                <a:tc>
                  <a:txBody>
                    <a:bodyPr/>
                    <a:lstStyle/>
                    <a:p>
                      <a:pPr>
                        <a:lnSpc>
                          <a:spcPts val="1275"/>
                        </a:lnSpc>
                        <a:spcAft>
                          <a:spcPts val="0"/>
                        </a:spcAft>
                      </a:pPr>
                      <a:r>
                        <a:rPr lang="en-SG" sz="1000" u="sng">
                          <a:effectLst/>
                          <a:hlinkClick r:id="rId3"/>
                        </a:rPr>
                        <a:t>The Ferranti Mark 1: World’s First Commercially Available General-Purpose Computer</a:t>
                      </a:r>
                      <a:endParaRPr lang="en-SG" sz="1000">
                        <a:effectLst/>
                        <a:latin typeface="Times New Roman" panose="02020603050405020304" pitchFamily="18" charset="0"/>
                        <a:ea typeface="SimSun" panose="02010600030101010101" pitchFamily="2" charset="-122"/>
                      </a:endParaRPr>
                    </a:p>
                  </a:txBody>
                  <a:tcPr marL="285750" marR="285750" marT="0" marB="0"/>
                </a:tc>
              </a:tr>
            </a:tbl>
          </a:graphicData>
        </a:graphic>
      </p:graphicFrame>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7544" y="1628800"/>
            <a:ext cx="6324600" cy="3028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92280" y="1628800"/>
            <a:ext cx="1647825" cy="1933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6886600" y="3933056"/>
            <a:ext cx="1800200" cy="1477328"/>
          </a:xfrm>
          <a:prstGeom prst="rect">
            <a:avLst/>
          </a:prstGeom>
          <a:noFill/>
        </p:spPr>
        <p:txBody>
          <a:bodyPr wrap="square" rtlCol="0">
            <a:spAutoFit/>
          </a:bodyPr>
          <a:lstStyle/>
          <a:p>
            <a:r>
              <a:rPr lang="en-SG" dirty="0"/>
              <a:t>Grace Hopper</a:t>
            </a:r>
          </a:p>
          <a:p>
            <a:r>
              <a:rPr lang="en-SG" dirty="0"/>
              <a:t>One of the first</a:t>
            </a:r>
          </a:p>
          <a:p>
            <a:r>
              <a:rPr lang="en-SG" dirty="0"/>
              <a:t>programmers .</a:t>
            </a:r>
          </a:p>
          <a:p>
            <a:r>
              <a:rPr lang="en-SG" dirty="0"/>
              <a:t>Conceived "debugging"</a:t>
            </a:r>
          </a:p>
        </p:txBody>
      </p:sp>
      <p:sp>
        <p:nvSpPr>
          <p:cNvPr id="5" name="TextBox 4"/>
          <p:cNvSpPr txBox="1"/>
          <p:nvPr/>
        </p:nvSpPr>
        <p:spPr>
          <a:xfrm>
            <a:off x="373088" y="4651237"/>
            <a:ext cx="6324600" cy="923330"/>
          </a:xfrm>
          <a:prstGeom prst="rect">
            <a:avLst/>
          </a:prstGeom>
          <a:noFill/>
        </p:spPr>
        <p:txBody>
          <a:bodyPr wrap="square" rtlCol="0">
            <a:spAutoFit/>
          </a:bodyPr>
          <a:lstStyle/>
          <a:p>
            <a:r>
              <a:rPr lang="en-SG" dirty="0" smtClean="0"/>
              <a:t>1944 The </a:t>
            </a:r>
            <a:r>
              <a:rPr lang="en-SG" dirty="0"/>
              <a:t>IBM Automatic Sequence Controlled C</a:t>
            </a:r>
            <a:r>
              <a:rPr lang="en-SG" dirty="0" smtClean="0"/>
              <a:t>alculator </a:t>
            </a:r>
            <a:r>
              <a:rPr lang="en-SG" dirty="0"/>
              <a:t>(ASCC</a:t>
            </a:r>
            <a:r>
              <a:rPr lang="en-SG" dirty="0" smtClean="0"/>
              <a:t>), called </a:t>
            </a:r>
            <a:r>
              <a:rPr lang="en-SG" dirty="0"/>
              <a:t>the </a:t>
            </a:r>
            <a:r>
              <a:rPr lang="en-SG" dirty="0">
                <a:hlinkClick r:id="rId6"/>
              </a:rPr>
              <a:t>Mark I by Harvard University</a:t>
            </a:r>
            <a:r>
              <a:rPr lang="en-SG" dirty="0" smtClean="0"/>
              <a:t>, was </a:t>
            </a:r>
            <a:r>
              <a:rPr lang="en-SG" dirty="0"/>
              <a:t>an </a:t>
            </a:r>
            <a:r>
              <a:rPr lang="en-SG" dirty="0" smtClean="0"/>
              <a:t>electromechanical computer.</a:t>
            </a:r>
          </a:p>
        </p:txBody>
      </p:sp>
      <p:sp>
        <p:nvSpPr>
          <p:cNvPr id="6" name="Rectangle 5"/>
          <p:cNvSpPr/>
          <p:nvPr/>
        </p:nvSpPr>
        <p:spPr>
          <a:xfrm>
            <a:off x="457200" y="6284934"/>
            <a:ext cx="8229600" cy="369332"/>
          </a:xfrm>
          <a:prstGeom prst="rect">
            <a:avLst/>
          </a:prstGeom>
        </p:spPr>
        <p:txBody>
          <a:bodyPr wrap="square">
            <a:spAutoFit/>
          </a:bodyPr>
          <a:lstStyle/>
          <a:p>
            <a:r>
              <a:rPr lang="en-SG" dirty="0">
                <a:solidFill>
                  <a:srgbClr val="222222"/>
                </a:solidFill>
                <a:latin typeface="arial" panose="020B0604020202020204" pitchFamily="34" charset="0"/>
              </a:rPr>
              <a:t>Computer History </a:t>
            </a:r>
            <a:r>
              <a:rPr lang="en-SG" dirty="0">
                <a:solidFill>
                  <a:srgbClr val="222222"/>
                </a:solidFill>
                <a:latin typeface="arial" panose="020B0604020202020204" pitchFamily="34" charset="0"/>
                <a:hlinkClick r:id="rId7"/>
              </a:rPr>
              <a:t>http://</a:t>
            </a:r>
            <a:r>
              <a:rPr lang="en-SG" dirty="0" smtClean="0">
                <a:solidFill>
                  <a:srgbClr val="222222"/>
                </a:solidFill>
                <a:latin typeface="arial" panose="020B0604020202020204" pitchFamily="34" charset="0"/>
                <a:hlinkClick r:id="rId7"/>
              </a:rPr>
              <a:t>www.youtube.com/watch?v=4diPtsUv3sg</a:t>
            </a:r>
            <a:r>
              <a:rPr lang="en-SG" dirty="0" smtClean="0">
                <a:solidFill>
                  <a:srgbClr val="222222"/>
                </a:solidFill>
                <a:latin typeface="arial" panose="020B0604020202020204" pitchFamily="34" charset="0"/>
              </a:rPr>
              <a:t> </a:t>
            </a:r>
          </a:p>
        </p:txBody>
      </p:sp>
      <p:sp>
        <p:nvSpPr>
          <p:cNvPr id="11" name="Rectangle 10"/>
          <p:cNvSpPr/>
          <p:nvPr/>
        </p:nvSpPr>
        <p:spPr>
          <a:xfrm>
            <a:off x="531846" y="5768316"/>
            <a:ext cx="7208506" cy="584775"/>
          </a:xfrm>
          <a:prstGeom prst="rect">
            <a:avLst/>
          </a:prstGeom>
        </p:spPr>
        <p:txBody>
          <a:bodyPr wrap="square">
            <a:spAutoFit/>
          </a:bodyPr>
          <a:lstStyle/>
          <a:p>
            <a:r>
              <a:rPr lang="en-SG" sz="1600" b="1" u="sng" dirty="0" smtClean="0">
                <a:solidFill>
                  <a:srgbClr val="0072AD"/>
                </a:solidFill>
                <a:latin typeface="Arial" panose="020B0604020202020204" pitchFamily="34" charset="0"/>
                <a:ea typeface="SimSun" panose="02010600030101010101" pitchFamily="2" charset="-122"/>
                <a:hlinkClick r:id="rId3"/>
              </a:rPr>
              <a:t>History: The </a:t>
            </a:r>
            <a:r>
              <a:rPr lang="en-SG" sz="1600" b="1" u="sng" dirty="0">
                <a:solidFill>
                  <a:srgbClr val="0072AD"/>
                </a:solidFill>
                <a:latin typeface="Arial" panose="020B0604020202020204" pitchFamily="34" charset="0"/>
                <a:ea typeface="SimSun" panose="02010600030101010101" pitchFamily="2" charset="-122"/>
                <a:hlinkClick r:id="rId3"/>
              </a:rPr>
              <a:t>Ferranti Mark 1: World’s First Commercially Available General-Purpose Computer</a:t>
            </a:r>
            <a:endParaRPr lang="en-SG" sz="1600" dirty="0"/>
          </a:p>
        </p:txBody>
      </p:sp>
      <p:pic>
        <p:nvPicPr>
          <p:cNvPr id="1025" name="Picture 1" descr="Mjc0NjU2OQ"/>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0"/>
            <a:ext cx="2857500" cy="2143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00440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Mainframe Systems</a:t>
            </a:r>
          </a:p>
        </p:txBody>
      </p:sp>
      <p:sp>
        <p:nvSpPr>
          <p:cNvPr id="3" name="Content Placeholder 2"/>
          <p:cNvSpPr>
            <a:spLocks noGrp="1"/>
          </p:cNvSpPr>
          <p:nvPr>
            <p:ph idx="1"/>
          </p:nvPr>
        </p:nvSpPr>
        <p:spPr>
          <a:xfrm>
            <a:off x="457200" y="5067325"/>
            <a:ext cx="8229600" cy="1058838"/>
          </a:xfrm>
        </p:spPr>
        <p:txBody>
          <a:bodyPr>
            <a:normAutofit fontScale="47500" lnSpcReduction="20000"/>
          </a:bodyPr>
          <a:lstStyle/>
          <a:p>
            <a:r>
              <a:rPr lang="it-IT" dirty="0"/>
              <a:t>IBM 360 General Purpose commercial computer</a:t>
            </a:r>
          </a:p>
          <a:p>
            <a:r>
              <a:rPr lang="en-SG" dirty="0" smtClean="0"/>
              <a:t>Common </a:t>
            </a:r>
            <a:r>
              <a:rPr lang="en-SG" dirty="0"/>
              <a:t>architecture, instructions, OS</a:t>
            </a:r>
          </a:p>
          <a:p>
            <a:r>
              <a:rPr lang="en-SG" dirty="0" smtClean="0"/>
              <a:t>Most </a:t>
            </a:r>
            <a:r>
              <a:rPr lang="en-SG" dirty="0"/>
              <a:t>expensive computer </a:t>
            </a:r>
            <a:r>
              <a:rPr lang="en-SG" dirty="0" smtClean="0"/>
              <a:t>US$5M </a:t>
            </a:r>
            <a:r>
              <a:rPr lang="en-SG" dirty="0"/>
              <a:t>(1964)</a:t>
            </a:r>
          </a:p>
          <a:p>
            <a:r>
              <a:rPr lang="en-SG" dirty="0" smtClean="0"/>
              <a:t>Can </a:t>
            </a:r>
            <a:r>
              <a:rPr lang="en-SG" dirty="0"/>
              <a:t>be used for business, military, </a:t>
            </a:r>
            <a:r>
              <a:rPr lang="en-SG" dirty="0" smtClean="0"/>
              <a:t>scientific</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536" y="1628800"/>
            <a:ext cx="4324350" cy="3438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5004048" y="2924944"/>
            <a:ext cx="3672408" cy="1200329"/>
          </a:xfrm>
          <a:prstGeom prst="rect">
            <a:avLst/>
          </a:prstGeom>
          <a:noFill/>
        </p:spPr>
        <p:txBody>
          <a:bodyPr wrap="square" rtlCol="0">
            <a:spAutoFit/>
          </a:bodyPr>
          <a:lstStyle/>
          <a:p>
            <a:r>
              <a:rPr lang="en-SG" dirty="0" smtClean="0">
                <a:hlinkClick r:id="rId4"/>
              </a:rPr>
              <a:t>http</a:t>
            </a:r>
            <a:r>
              <a:rPr lang="en-SG" dirty="0">
                <a:hlinkClick r:id="rId4"/>
              </a:rPr>
              <a:t>://</a:t>
            </a:r>
            <a:r>
              <a:rPr lang="en-SG" dirty="0" smtClean="0">
                <a:hlinkClick r:id="rId4"/>
              </a:rPr>
              <a:t>www-03.ibm.com/ibm/history/exhibits/mainframe/mainframe_PP2050.html</a:t>
            </a:r>
            <a:endParaRPr lang="en-SG" dirty="0" smtClean="0"/>
          </a:p>
          <a:p>
            <a:endParaRPr lang="en-SG" dirty="0"/>
          </a:p>
        </p:txBody>
      </p:sp>
    </p:spTree>
    <p:extLst>
      <p:ext uri="{BB962C8B-B14F-4D97-AF65-F5344CB8AC3E}">
        <p14:creationId xmlns:p14="http://schemas.microsoft.com/office/powerpoint/2010/main" val="359112659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SG" dirty="0" smtClean="0"/>
              <a:t>History </a:t>
            </a:r>
            <a:r>
              <a:rPr lang="en-SG" dirty="0"/>
              <a:t>of </a:t>
            </a:r>
            <a:r>
              <a:rPr lang="en-SG" dirty="0" smtClean="0"/>
              <a:t>Computers </a:t>
            </a:r>
            <a:endParaRPr lang="en-SG" dirty="0"/>
          </a:p>
        </p:txBody>
      </p:sp>
      <p:graphicFrame>
        <p:nvGraphicFramePr>
          <p:cNvPr id="4" name="Table 3"/>
          <p:cNvGraphicFramePr>
            <a:graphicFrameLocks noGrp="1"/>
          </p:cNvGraphicFramePr>
          <p:nvPr>
            <p:extLst>
              <p:ext uri="{D42A27DB-BD31-4B8C-83A1-F6EECF244321}">
                <p14:modId xmlns:p14="http://schemas.microsoft.com/office/powerpoint/2010/main" val="3639662694"/>
              </p:ext>
            </p:extLst>
          </p:nvPr>
        </p:nvGraphicFramePr>
        <p:xfrm>
          <a:off x="144018" y="1196753"/>
          <a:ext cx="8820470" cy="5450903"/>
        </p:xfrm>
        <a:graphic>
          <a:graphicData uri="http://schemas.openxmlformats.org/drawingml/2006/table">
            <a:tbl>
              <a:tblPr firstRow="1" bandRow="1">
                <a:tableStyleId>{5C22544A-7EE6-4342-B048-85BDC9FD1C3A}</a:tableStyleId>
              </a:tblPr>
              <a:tblGrid>
                <a:gridCol w="1764094"/>
                <a:gridCol w="1764094"/>
                <a:gridCol w="1764094"/>
                <a:gridCol w="1764094"/>
                <a:gridCol w="1764094"/>
              </a:tblGrid>
              <a:tr h="1152127">
                <a:tc>
                  <a:txBody>
                    <a:bodyPr/>
                    <a:lstStyle/>
                    <a:p>
                      <a:r>
                        <a:rPr lang="en-SG" sz="1800" b="0" i="0" u="none" strike="noStrike" kern="1200" baseline="0" dirty="0" smtClean="0">
                          <a:solidFill>
                            <a:schemeClr val="tx1"/>
                          </a:solidFill>
                          <a:latin typeface="+mn-lt"/>
                          <a:ea typeface="+mn-ea"/>
                          <a:cs typeface="+mn-cs"/>
                        </a:rPr>
                        <a:t>	</a:t>
                      </a:r>
                    </a:p>
                  </a:txBody>
                  <a:tcPr/>
                </a:tc>
                <a:tc>
                  <a:txBody>
                    <a:bodyPr/>
                    <a:lstStyle/>
                    <a:p>
                      <a:r>
                        <a:rPr lang="en-SG" sz="1800" b="1" i="0" u="none" strike="noStrike" kern="1200" baseline="0" dirty="0" smtClean="0">
                          <a:solidFill>
                            <a:schemeClr val="tx1"/>
                          </a:solidFill>
                          <a:latin typeface="+mn-lt"/>
                          <a:ea typeface="+mn-ea"/>
                          <a:cs typeface="+mn-cs"/>
                        </a:rPr>
                        <a:t>1st Generation </a:t>
                      </a:r>
                    </a:p>
                    <a:p>
                      <a:endParaRPr lang="en-GB" dirty="0" smtClean="0"/>
                    </a:p>
                    <a:p>
                      <a:endParaRPr lang="en-SG"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SG" sz="1800" b="1" i="0" u="none" strike="noStrike" kern="1200" baseline="0" dirty="0" smtClean="0">
                          <a:solidFill>
                            <a:schemeClr val="tx1"/>
                          </a:solidFill>
                          <a:latin typeface="+mn-lt"/>
                          <a:ea typeface="+mn-ea"/>
                          <a:cs typeface="+mn-cs"/>
                        </a:rPr>
                        <a:t>2nd Generation </a:t>
                      </a:r>
                      <a:endParaRPr lang="en-SG" dirty="0" smtClean="0"/>
                    </a:p>
                    <a:p>
                      <a:endParaRPr lang="en-SG"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SG" sz="1800" b="1" i="0" u="none" strike="noStrike" kern="1200" baseline="0" dirty="0" smtClean="0">
                          <a:solidFill>
                            <a:schemeClr val="tx1"/>
                          </a:solidFill>
                          <a:latin typeface="+mn-lt"/>
                          <a:ea typeface="+mn-ea"/>
                          <a:cs typeface="+mn-cs"/>
                        </a:rPr>
                        <a:t>3rd Generation </a:t>
                      </a:r>
                      <a:endParaRPr lang="en-SG" dirty="0" smtClean="0"/>
                    </a:p>
                    <a:p>
                      <a:endParaRPr lang="en-SG" dirty="0"/>
                    </a:p>
                  </a:txBody>
                  <a:tcPr/>
                </a:tc>
                <a:tc>
                  <a:txBody>
                    <a:bodyPr/>
                    <a:lstStyle/>
                    <a:p>
                      <a:r>
                        <a:rPr lang="en-SG" sz="1800" b="1" i="0" u="none" strike="noStrike" kern="1200" baseline="0" dirty="0" smtClean="0">
                          <a:solidFill>
                            <a:schemeClr val="tx1"/>
                          </a:solidFill>
                          <a:latin typeface="+mn-lt"/>
                          <a:ea typeface="+mn-ea"/>
                          <a:cs typeface="+mn-cs"/>
                        </a:rPr>
                        <a:t>4th Generation </a:t>
                      </a:r>
                    </a:p>
                    <a:p>
                      <a:endParaRPr lang="en-SG" dirty="0"/>
                    </a:p>
                  </a:txBody>
                  <a:tcPr/>
                </a:tc>
              </a:tr>
              <a:tr h="516748">
                <a:tc>
                  <a:txBody>
                    <a:bodyPr/>
                    <a:lstStyle/>
                    <a:p>
                      <a:r>
                        <a:rPr lang="en-SG" sz="1800" b="1" i="0" u="none" strike="noStrike" kern="1200" baseline="0" dirty="0" smtClean="0">
                          <a:solidFill>
                            <a:schemeClr val="tx1"/>
                          </a:solidFill>
                          <a:latin typeface="+mn-lt"/>
                          <a:ea typeface="+mn-ea"/>
                          <a:cs typeface="+mn-cs"/>
                        </a:rPr>
                        <a:t>Period</a:t>
                      </a:r>
                      <a:r>
                        <a:rPr lang="en-SG" sz="1800" b="0" i="0" u="none" strike="noStrike" kern="1200" baseline="0" dirty="0" smtClean="0">
                          <a:solidFill>
                            <a:schemeClr val="tx1"/>
                          </a:solidFill>
                          <a:latin typeface="+mn-lt"/>
                          <a:ea typeface="+mn-ea"/>
                          <a:cs typeface="+mn-cs"/>
                        </a:rPr>
                        <a:t> </a:t>
                      </a:r>
                      <a:endParaRPr lang="en-SG" dirty="0"/>
                    </a:p>
                  </a:txBody>
                  <a:tcPr/>
                </a:tc>
                <a:tc>
                  <a:txBody>
                    <a:bodyPr/>
                    <a:lstStyle/>
                    <a:p>
                      <a:r>
                        <a:rPr lang="en-SG" sz="1800" b="0" i="0" u="none" strike="noStrike" kern="1200" baseline="0" dirty="0" smtClean="0">
                          <a:solidFill>
                            <a:schemeClr val="tx1"/>
                          </a:solidFill>
                          <a:latin typeface="+mn-lt"/>
                          <a:ea typeface="+mn-ea"/>
                          <a:cs typeface="+mn-cs"/>
                        </a:rPr>
                        <a:t>1940-1956</a:t>
                      </a:r>
                      <a:endParaRPr lang="en-SG" dirty="0"/>
                    </a:p>
                  </a:txBody>
                  <a:tcPr/>
                </a:tc>
                <a:tc>
                  <a:txBody>
                    <a:bodyPr/>
                    <a:lstStyle/>
                    <a:p>
                      <a:r>
                        <a:rPr lang="en-SG" sz="1800" b="0" i="0" u="none" strike="noStrike" kern="1200" baseline="0" dirty="0" smtClean="0">
                          <a:solidFill>
                            <a:schemeClr val="tx1"/>
                          </a:solidFill>
                          <a:latin typeface="+mn-lt"/>
                          <a:ea typeface="+mn-ea"/>
                          <a:cs typeface="+mn-cs"/>
                        </a:rPr>
                        <a:t>1956-1963</a:t>
                      </a:r>
                      <a:endParaRPr lang="en-SG" dirty="0"/>
                    </a:p>
                  </a:txBody>
                  <a:tcPr/>
                </a:tc>
                <a:tc>
                  <a:txBody>
                    <a:bodyPr/>
                    <a:lstStyle/>
                    <a:p>
                      <a:r>
                        <a:rPr lang="en-SG" sz="1800" b="0" i="0" u="none" strike="noStrike" kern="1200" baseline="0" dirty="0" smtClean="0">
                          <a:solidFill>
                            <a:schemeClr val="tx1"/>
                          </a:solidFill>
                          <a:latin typeface="+mn-lt"/>
                          <a:ea typeface="+mn-ea"/>
                          <a:cs typeface="+mn-cs"/>
                        </a:rPr>
                        <a:t>1964-1980 </a:t>
                      </a:r>
                      <a:endParaRPr lang="en-SG" dirty="0"/>
                    </a:p>
                  </a:txBody>
                  <a:tcPr/>
                </a:tc>
                <a:tc>
                  <a:txBody>
                    <a:bodyPr/>
                    <a:lstStyle/>
                    <a:p>
                      <a:r>
                        <a:rPr lang="en-SG" sz="1800" b="0" i="0" u="none" strike="noStrike" kern="1200" baseline="0" dirty="0" smtClean="0">
                          <a:solidFill>
                            <a:schemeClr val="tx1"/>
                          </a:solidFill>
                          <a:latin typeface="+mn-lt"/>
                          <a:ea typeface="+mn-ea"/>
                          <a:cs typeface="+mn-cs"/>
                        </a:rPr>
                        <a:t>1981 – present</a:t>
                      </a:r>
                      <a:endParaRPr lang="en-SG" dirty="0"/>
                    </a:p>
                  </a:txBody>
                  <a:tcPr/>
                </a:tc>
              </a:tr>
              <a:tr h="1787508">
                <a:tc>
                  <a:txBody>
                    <a:bodyPr/>
                    <a:lstStyle/>
                    <a:p>
                      <a:r>
                        <a:rPr lang="en-SG" sz="1800" b="1" i="0" u="none" strike="noStrike" kern="1200" baseline="0" dirty="0" smtClean="0">
                          <a:solidFill>
                            <a:schemeClr val="tx1"/>
                          </a:solidFill>
                          <a:latin typeface="+mn-lt"/>
                          <a:ea typeface="+mn-ea"/>
                          <a:cs typeface="+mn-cs"/>
                        </a:rPr>
                        <a:t>Build Tech </a:t>
                      </a:r>
                      <a:endParaRPr lang="en-SG" dirty="0"/>
                    </a:p>
                  </a:txBody>
                  <a:tcPr/>
                </a:tc>
                <a:tc>
                  <a:txBody>
                    <a:bodyPr/>
                    <a:lstStyle/>
                    <a:p>
                      <a:r>
                        <a:rPr lang="en-SG" sz="1800" b="0" i="0" u="none" strike="noStrike" kern="1200" baseline="0" dirty="0" smtClean="0">
                          <a:solidFill>
                            <a:schemeClr val="tx1"/>
                          </a:solidFill>
                          <a:latin typeface="+mn-lt"/>
                          <a:ea typeface="+mn-ea"/>
                          <a:cs typeface="+mn-cs"/>
                        </a:rPr>
                        <a:t>Vacuum Tubes </a:t>
                      </a:r>
                    </a:p>
                    <a:p>
                      <a:endParaRPr lang="en-GB" dirty="0" smtClean="0"/>
                    </a:p>
                    <a:p>
                      <a:endParaRPr lang="en-GB" dirty="0" smtClean="0"/>
                    </a:p>
                    <a:p>
                      <a:endParaRPr lang="en-GB" dirty="0" smtClean="0"/>
                    </a:p>
                    <a:p>
                      <a:endParaRPr lang="en-SG" dirty="0"/>
                    </a:p>
                  </a:txBody>
                  <a:tcPr/>
                </a:tc>
                <a:tc>
                  <a:txBody>
                    <a:bodyPr/>
                    <a:lstStyle/>
                    <a:p>
                      <a:r>
                        <a:rPr lang="en-SG" sz="1800" b="0" i="0" u="none" strike="noStrike" kern="1200" baseline="0" dirty="0" smtClean="0">
                          <a:solidFill>
                            <a:schemeClr val="tx1"/>
                          </a:solidFill>
                          <a:latin typeface="+mn-lt"/>
                          <a:ea typeface="+mn-ea"/>
                          <a:cs typeface="+mn-cs"/>
                        </a:rPr>
                        <a:t>Transistors </a:t>
                      </a:r>
                      <a:endParaRPr lang="en-SG" dirty="0"/>
                    </a:p>
                  </a:txBody>
                  <a:tcPr/>
                </a:tc>
                <a:tc>
                  <a:txBody>
                    <a:bodyPr/>
                    <a:lstStyle/>
                    <a:p>
                      <a:r>
                        <a:rPr lang="en-SG" sz="1800" b="0" i="0" u="none" strike="noStrike" kern="1200" baseline="0" dirty="0" smtClean="0">
                          <a:solidFill>
                            <a:schemeClr val="tx1"/>
                          </a:solidFill>
                          <a:latin typeface="+mn-lt"/>
                          <a:ea typeface="+mn-ea"/>
                          <a:cs typeface="+mn-cs"/>
                        </a:rPr>
                        <a:t>Integrated Circuits </a:t>
                      </a:r>
                      <a:endParaRPr lang="en-SG" dirty="0"/>
                    </a:p>
                  </a:txBody>
                  <a:tcPr/>
                </a:tc>
                <a:tc>
                  <a:txBody>
                    <a:bodyPr/>
                    <a:lstStyle/>
                    <a:p>
                      <a:r>
                        <a:rPr lang="en-SG" sz="1800" b="0" i="0" u="none" strike="noStrike" kern="1200" baseline="0" dirty="0" smtClean="0">
                          <a:solidFill>
                            <a:schemeClr val="tx1"/>
                          </a:solidFill>
                          <a:latin typeface="+mn-lt"/>
                          <a:ea typeface="+mn-ea"/>
                          <a:cs typeface="+mn-cs"/>
                        </a:rPr>
                        <a:t>VLSI</a:t>
                      </a:r>
                      <a:endParaRPr lang="en-SG" dirty="0"/>
                    </a:p>
                  </a:txBody>
                  <a:tcPr/>
                </a:tc>
              </a:tr>
              <a:tr h="1080120">
                <a:tc>
                  <a:txBody>
                    <a:bodyPr/>
                    <a:lstStyle/>
                    <a:p>
                      <a:r>
                        <a:rPr lang="en-SG" sz="1800" b="1" i="0" u="none" strike="noStrike" kern="1200" baseline="0" dirty="0" smtClean="0">
                          <a:solidFill>
                            <a:schemeClr val="tx1"/>
                          </a:solidFill>
                          <a:latin typeface="+mn-lt"/>
                          <a:ea typeface="+mn-ea"/>
                          <a:cs typeface="+mn-cs"/>
                        </a:rPr>
                        <a:t>Construction</a:t>
                      </a:r>
                      <a:endParaRPr lang="en-SG" dirty="0"/>
                    </a:p>
                  </a:txBody>
                  <a:tcPr/>
                </a:tc>
                <a:tc>
                  <a:txBody>
                    <a:bodyPr/>
                    <a:lstStyle/>
                    <a:p>
                      <a:r>
                        <a:rPr lang="en-SG" sz="1800" b="0" i="0" u="none" strike="noStrike" kern="1200" baseline="0" dirty="0" smtClean="0">
                          <a:solidFill>
                            <a:schemeClr val="tx1"/>
                          </a:solidFill>
                          <a:latin typeface="+mn-lt"/>
                          <a:ea typeface="+mn-ea"/>
                          <a:cs typeface="+mn-cs"/>
                        </a:rPr>
                        <a:t>Large buildings ENIAC 1 	</a:t>
                      </a:r>
                      <a:endParaRPr lang="en-SG" dirty="0"/>
                    </a:p>
                  </a:txBody>
                  <a:tcPr/>
                </a:tc>
                <a:tc>
                  <a:txBody>
                    <a:bodyPr/>
                    <a:lstStyle/>
                    <a:p>
                      <a:r>
                        <a:rPr lang="en-SG" sz="1800" b="0" i="0" u="none" strike="noStrike" kern="1200" baseline="0" dirty="0" smtClean="0">
                          <a:solidFill>
                            <a:schemeClr val="tx1"/>
                          </a:solidFill>
                          <a:latin typeface="+mn-lt"/>
                          <a:ea typeface="+mn-ea"/>
                          <a:cs typeface="+mn-cs"/>
                        </a:rPr>
                        <a:t>Mainframes 	</a:t>
                      </a:r>
                      <a:endParaRPr lang="en-SG" dirty="0"/>
                    </a:p>
                  </a:txBody>
                  <a:tcPr/>
                </a:tc>
                <a:tc>
                  <a:txBody>
                    <a:bodyPr/>
                    <a:lstStyle/>
                    <a:p>
                      <a:r>
                        <a:rPr lang="en-SG" sz="1800" b="0" i="0" u="none" strike="noStrike" kern="1200" baseline="0" dirty="0" smtClean="0">
                          <a:solidFill>
                            <a:schemeClr val="tx1"/>
                          </a:solidFill>
                          <a:latin typeface="+mn-lt"/>
                          <a:ea typeface="+mn-ea"/>
                          <a:cs typeface="+mn-cs"/>
                        </a:rPr>
                        <a:t>Minicomputers </a:t>
                      </a:r>
                      <a:endParaRPr lang="en-SG" dirty="0"/>
                    </a:p>
                  </a:txBody>
                  <a:tcPr/>
                </a:tc>
                <a:tc>
                  <a:txBody>
                    <a:bodyPr/>
                    <a:lstStyle/>
                    <a:p>
                      <a:r>
                        <a:rPr lang="en-SG" sz="1800" b="0" i="0" u="none" strike="noStrike" kern="1200" baseline="0" dirty="0" smtClean="0">
                          <a:solidFill>
                            <a:schemeClr val="tx1"/>
                          </a:solidFill>
                          <a:latin typeface="+mn-lt"/>
                          <a:ea typeface="+mn-ea"/>
                          <a:cs typeface="+mn-cs"/>
                        </a:rPr>
                        <a:t>Personal Computers &amp; Workstations </a:t>
                      </a:r>
                      <a:endParaRPr lang="en-SG" dirty="0"/>
                    </a:p>
                  </a:txBody>
                  <a:tcPr/>
                </a:tc>
              </a:tr>
              <a:tr h="864096">
                <a:tc>
                  <a:txBody>
                    <a:bodyPr/>
                    <a:lstStyle/>
                    <a:p>
                      <a:r>
                        <a:rPr lang="en-SG" sz="1800" b="1" i="0" u="none" strike="noStrike" kern="1200" baseline="0" dirty="0" smtClean="0">
                          <a:solidFill>
                            <a:schemeClr val="tx1"/>
                          </a:solidFill>
                          <a:latin typeface="+mn-lt"/>
                          <a:ea typeface="+mn-ea"/>
                          <a:cs typeface="+mn-cs"/>
                        </a:rPr>
                        <a:t>OS Type </a:t>
                      </a:r>
                      <a:endParaRPr lang="en-SG" dirty="0"/>
                    </a:p>
                  </a:txBody>
                  <a:tcPr/>
                </a:tc>
                <a:tc>
                  <a:txBody>
                    <a:bodyPr/>
                    <a:lstStyle/>
                    <a:p>
                      <a:r>
                        <a:rPr lang="en-SG" sz="1800" b="0" i="0" u="none" strike="noStrike" kern="1200" baseline="0" dirty="0" smtClean="0">
                          <a:solidFill>
                            <a:schemeClr val="tx1"/>
                          </a:solidFill>
                          <a:latin typeface="+mn-lt"/>
                          <a:ea typeface="+mn-ea"/>
                          <a:cs typeface="+mn-cs"/>
                        </a:rPr>
                        <a:t>Embedded, Single purpose </a:t>
                      </a:r>
                      <a:endParaRPr lang="en-SG" dirty="0"/>
                    </a:p>
                  </a:txBody>
                  <a:tcPr/>
                </a:tc>
                <a:tc>
                  <a:txBody>
                    <a:bodyPr/>
                    <a:lstStyle/>
                    <a:p>
                      <a:r>
                        <a:rPr lang="en-SG" sz="1800" b="0" i="0" u="none" strike="noStrike" kern="1200" baseline="0" dirty="0" smtClean="0">
                          <a:solidFill>
                            <a:schemeClr val="tx1"/>
                          </a:solidFill>
                          <a:latin typeface="+mn-lt"/>
                          <a:ea typeface="+mn-ea"/>
                          <a:cs typeface="+mn-cs"/>
                        </a:rPr>
                        <a:t>Batch processing systems </a:t>
                      </a:r>
                      <a:endParaRPr lang="en-SG" dirty="0"/>
                    </a:p>
                  </a:txBody>
                  <a:tcPr/>
                </a:tc>
                <a:tc>
                  <a:txBody>
                    <a:bodyPr/>
                    <a:lstStyle/>
                    <a:p>
                      <a:r>
                        <a:rPr lang="en-SG" sz="1800" b="0" i="0" u="none" strike="noStrike" kern="1200" baseline="0" dirty="0" smtClean="0">
                          <a:solidFill>
                            <a:schemeClr val="tx1"/>
                          </a:solidFill>
                          <a:latin typeface="+mn-lt"/>
                          <a:ea typeface="+mn-ea"/>
                          <a:cs typeface="+mn-cs"/>
                        </a:rPr>
                        <a:t>Spooling, Multi-user, multi-tasking </a:t>
                      </a:r>
                      <a:endParaRPr lang="en-SG" dirty="0"/>
                    </a:p>
                  </a:txBody>
                  <a:tcPr/>
                </a:tc>
                <a:tc>
                  <a:txBody>
                    <a:bodyPr/>
                    <a:lstStyle/>
                    <a:p>
                      <a:r>
                        <a:rPr lang="en-SG" sz="1800" b="0" i="0" u="none" strike="noStrike" kern="1200" baseline="0" dirty="0" smtClean="0">
                          <a:solidFill>
                            <a:schemeClr val="tx1"/>
                          </a:solidFill>
                          <a:latin typeface="+mn-lt"/>
                          <a:ea typeface="+mn-ea"/>
                          <a:cs typeface="+mn-cs"/>
                        </a:rPr>
                        <a:t>Time-slice, Multi-user, Multi-tasking </a:t>
                      </a:r>
                      <a:endParaRPr lang="en-SG" dirty="0"/>
                    </a:p>
                  </a:txBody>
                  <a:tcPr/>
                </a:tc>
              </a:tr>
            </a:tbl>
          </a:graphicData>
        </a:graphic>
      </p:graphicFrame>
      <p:pic>
        <p:nvPicPr>
          <p:cNvPr id="1026" name="Picture 2" descr="D:\Users\s26737\Pictures\vacuumtub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1720" y="3356992"/>
            <a:ext cx="1331175" cy="1152128"/>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D:\Users\s26737\Pictures\transistor.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874535" y="3371254"/>
            <a:ext cx="1137866" cy="113786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D:\Users\s26737\Pictures\semicon.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10903" y="3356992"/>
            <a:ext cx="2317553" cy="115212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874535" y="1549143"/>
            <a:ext cx="1440161" cy="6897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2"/>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815312" y="1549143"/>
            <a:ext cx="772912" cy="7997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2"/>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123728" y="1488568"/>
            <a:ext cx="1319800" cy="7883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2"/>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514030" y="1484784"/>
            <a:ext cx="1098706" cy="84732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2642416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Checkpoint Questions</a:t>
            </a:r>
            <a:endParaRPr lang="en-SG" dirty="0"/>
          </a:p>
        </p:txBody>
      </p:sp>
      <p:sp>
        <p:nvSpPr>
          <p:cNvPr id="3" name="Content Placeholder 2"/>
          <p:cNvSpPr>
            <a:spLocks noGrp="1"/>
          </p:cNvSpPr>
          <p:nvPr>
            <p:ph idx="1"/>
          </p:nvPr>
        </p:nvSpPr>
        <p:spPr/>
        <p:txBody>
          <a:bodyPr>
            <a:normAutofit fontScale="92500" lnSpcReduction="10000"/>
          </a:bodyPr>
          <a:lstStyle/>
          <a:p>
            <a:r>
              <a:rPr lang="en-GB" dirty="0" smtClean="0"/>
              <a:t>Q1. Which of the following is not true?</a:t>
            </a:r>
          </a:p>
          <a:p>
            <a:pPr marL="971550" lvl="1" indent="-514350">
              <a:buFont typeface="+mj-lt"/>
              <a:buAutoNum type="alphaLcParenR"/>
            </a:pPr>
            <a:r>
              <a:rPr lang="en-GB" dirty="0" smtClean="0"/>
              <a:t>A computer is a mechanical or electronic device.</a:t>
            </a:r>
          </a:p>
          <a:p>
            <a:pPr marL="971550" lvl="1" indent="-514350">
              <a:buFont typeface="+mj-lt"/>
              <a:buAutoNum type="alphaLcParenR"/>
            </a:pPr>
            <a:r>
              <a:rPr lang="en-GB" dirty="0" smtClean="0"/>
              <a:t>A computer can efficiently store, retrieve and manipulate large amount of information.</a:t>
            </a:r>
          </a:p>
          <a:p>
            <a:pPr marL="971550" lvl="1" indent="-514350">
              <a:buFont typeface="+mj-lt"/>
              <a:buAutoNum type="alphaLcParenR"/>
            </a:pPr>
            <a:r>
              <a:rPr lang="en-GB" dirty="0" smtClean="0"/>
              <a:t>A computer must be able to communicate over the Internet.</a:t>
            </a:r>
          </a:p>
          <a:p>
            <a:pPr marL="971550" lvl="1" indent="-514350">
              <a:buFont typeface="+mj-lt"/>
              <a:buAutoNum type="alphaLcParenR"/>
            </a:pPr>
            <a:r>
              <a:rPr lang="en-GB" dirty="0" smtClean="0"/>
              <a:t>A computer works at high speed with great accuracy.</a:t>
            </a:r>
          </a:p>
          <a:p>
            <a:r>
              <a:rPr lang="en-GB" dirty="0" smtClean="0"/>
              <a:t>Q2. What technological inventions led to the creation of the world’s first personal computer?</a:t>
            </a:r>
          </a:p>
          <a:p>
            <a:r>
              <a:rPr lang="en-GB" dirty="0" smtClean="0"/>
              <a:t>Q3. Briefly define the term cloud computing.</a:t>
            </a:r>
          </a:p>
          <a:p>
            <a:pPr lvl="1"/>
            <a:endParaRPr lang="en-GB" dirty="0" smtClean="0"/>
          </a:p>
          <a:p>
            <a:pPr lvl="1"/>
            <a:endParaRPr lang="en-SG" dirty="0"/>
          </a:p>
        </p:txBody>
      </p:sp>
    </p:spTree>
    <p:extLst>
      <p:ext uri="{BB962C8B-B14F-4D97-AF65-F5344CB8AC3E}">
        <p14:creationId xmlns:p14="http://schemas.microsoft.com/office/powerpoint/2010/main" val="53932732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SG" dirty="0"/>
              <a:t>What OS? No OS</a:t>
            </a:r>
            <a:r>
              <a:rPr lang="en-SG" dirty="0" smtClean="0"/>
              <a:t>!</a:t>
            </a:r>
            <a:br>
              <a:rPr lang="en-SG" dirty="0" smtClean="0"/>
            </a:br>
            <a:r>
              <a:rPr lang="en-SG" b="1" dirty="0"/>
              <a:t>1st Generation </a:t>
            </a:r>
            <a:endParaRPr lang="en-SG" dirty="0"/>
          </a:p>
        </p:txBody>
      </p:sp>
      <p:sp>
        <p:nvSpPr>
          <p:cNvPr id="3" name="Content Placeholder 2"/>
          <p:cNvSpPr>
            <a:spLocks noGrp="1"/>
          </p:cNvSpPr>
          <p:nvPr>
            <p:ph idx="1"/>
          </p:nvPr>
        </p:nvSpPr>
        <p:spPr>
          <a:xfrm>
            <a:off x="457200" y="2564904"/>
            <a:ext cx="8229600" cy="3561259"/>
          </a:xfrm>
        </p:spPr>
        <p:txBody>
          <a:bodyPr>
            <a:normAutofit lnSpcReduction="10000"/>
          </a:bodyPr>
          <a:lstStyle/>
          <a:p>
            <a:r>
              <a:rPr lang="en-SG" dirty="0" smtClean="0"/>
              <a:t>Programs </a:t>
            </a:r>
            <a:r>
              <a:rPr lang="en-SG" dirty="0"/>
              <a:t>ran directly on hardware</a:t>
            </a:r>
          </a:p>
          <a:p>
            <a:r>
              <a:rPr lang="en-SG" dirty="0" smtClean="0"/>
              <a:t>One </a:t>
            </a:r>
            <a:r>
              <a:rPr lang="en-SG" dirty="0"/>
              <a:t>computer – One job</a:t>
            </a:r>
          </a:p>
          <a:p>
            <a:r>
              <a:rPr lang="en-SG" dirty="0" smtClean="0"/>
              <a:t>Every </a:t>
            </a:r>
            <a:r>
              <a:rPr lang="en-SG" dirty="0"/>
              <a:t>program has to deal with hardware, </a:t>
            </a:r>
            <a:r>
              <a:rPr lang="en-SG" dirty="0" smtClean="0"/>
              <a:t>memory, devices</a:t>
            </a:r>
            <a:endParaRPr lang="en-SG" dirty="0"/>
          </a:p>
          <a:p>
            <a:r>
              <a:rPr lang="en-SG" dirty="0" smtClean="0"/>
              <a:t>Re-programming </a:t>
            </a:r>
            <a:r>
              <a:rPr lang="en-SG" dirty="0"/>
              <a:t>was done physically</a:t>
            </a:r>
          </a:p>
          <a:p>
            <a:pPr marL="400050" lvl="1" indent="0">
              <a:buNone/>
            </a:pPr>
            <a:r>
              <a:rPr lang="en-SG" dirty="0"/>
              <a:t>– Rewiring, new electrical connections</a:t>
            </a:r>
          </a:p>
          <a:p>
            <a:pPr marL="400050" lvl="1" indent="0">
              <a:buNone/>
            </a:pPr>
            <a:r>
              <a:rPr lang="en-SG" dirty="0"/>
              <a:t>– Change in the design</a:t>
            </a:r>
          </a:p>
        </p:txBody>
      </p:sp>
      <p:sp>
        <p:nvSpPr>
          <p:cNvPr id="6" name="TextBox 5"/>
          <p:cNvSpPr txBox="1"/>
          <p:nvPr/>
        </p:nvSpPr>
        <p:spPr>
          <a:xfrm>
            <a:off x="3419871" y="1412776"/>
            <a:ext cx="1357865" cy="369332"/>
          </a:xfrm>
          <a:prstGeom prst="rect">
            <a:avLst/>
          </a:prstGeom>
          <a:solidFill>
            <a:srgbClr val="92D050"/>
          </a:solidFill>
          <a:ln>
            <a:solidFill>
              <a:schemeClr val="accent3"/>
            </a:solidFill>
          </a:ln>
        </p:spPr>
        <p:txBody>
          <a:bodyPr wrap="square" rtlCol="0">
            <a:spAutoFit/>
          </a:bodyPr>
          <a:lstStyle/>
          <a:p>
            <a:r>
              <a:rPr lang="en-GB" dirty="0" smtClean="0"/>
              <a:t>Programs</a:t>
            </a:r>
            <a:endParaRPr lang="en-SG" dirty="0"/>
          </a:p>
        </p:txBody>
      </p:sp>
      <p:sp>
        <p:nvSpPr>
          <p:cNvPr id="9" name="TextBox 8"/>
          <p:cNvSpPr txBox="1"/>
          <p:nvPr/>
        </p:nvSpPr>
        <p:spPr>
          <a:xfrm>
            <a:off x="3059832" y="1844824"/>
            <a:ext cx="2376264" cy="646331"/>
          </a:xfrm>
          <a:prstGeom prst="rect">
            <a:avLst/>
          </a:prstGeom>
          <a:solidFill>
            <a:srgbClr val="00B0F0"/>
          </a:solidFill>
        </p:spPr>
        <p:txBody>
          <a:bodyPr wrap="square" rtlCol="0">
            <a:spAutoFit/>
          </a:bodyPr>
          <a:lstStyle/>
          <a:p>
            <a:pPr algn="ctr"/>
            <a:r>
              <a:rPr lang="en-GB" dirty="0" smtClean="0"/>
              <a:t>Hardware</a:t>
            </a:r>
          </a:p>
          <a:p>
            <a:pPr algn="ctr"/>
            <a:endParaRPr lang="en-SG" dirty="0"/>
          </a:p>
        </p:txBody>
      </p:sp>
      <p:sp>
        <p:nvSpPr>
          <p:cNvPr id="4" name="TextBox 3"/>
          <p:cNvSpPr txBox="1"/>
          <p:nvPr/>
        </p:nvSpPr>
        <p:spPr>
          <a:xfrm>
            <a:off x="4572000" y="5733256"/>
            <a:ext cx="4032448" cy="369332"/>
          </a:xfrm>
          <a:prstGeom prst="rect">
            <a:avLst/>
          </a:prstGeom>
          <a:noFill/>
        </p:spPr>
        <p:txBody>
          <a:bodyPr wrap="square" rtlCol="0">
            <a:spAutoFit/>
          </a:bodyPr>
          <a:lstStyle/>
          <a:p>
            <a:r>
              <a:rPr lang="en-SG" b="1" dirty="0">
                <a:hlinkClick r:id="rId3" tooltip="The History Of Operating Systems [INFOGRAPHIC]"/>
              </a:rPr>
              <a:t>The History Of Operating Systems </a:t>
            </a:r>
            <a:endParaRPr lang="en-SG" b="1" dirty="0"/>
          </a:p>
        </p:txBody>
      </p:sp>
    </p:spTree>
    <p:extLst>
      <p:ext uri="{BB962C8B-B14F-4D97-AF65-F5344CB8AC3E}">
        <p14:creationId xmlns:p14="http://schemas.microsoft.com/office/powerpoint/2010/main" val="258733453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SG" dirty="0"/>
              <a:t>Batch </a:t>
            </a:r>
            <a:r>
              <a:rPr lang="en-SG" dirty="0" smtClean="0"/>
              <a:t>Systems</a:t>
            </a:r>
            <a:br>
              <a:rPr lang="en-SG" dirty="0" smtClean="0"/>
            </a:br>
            <a:r>
              <a:rPr lang="en-SG" b="1" dirty="0" smtClean="0"/>
              <a:t>2nd </a:t>
            </a:r>
            <a:r>
              <a:rPr lang="en-SG" b="1" dirty="0"/>
              <a:t>Generation </a:t>
            </a:r>
            <a:endParaRPr lang="en-SG" dirty="0"/>
          </a:p>
        </p:txBody>
      </p:sp>
      <p:sp>
        <p:nvSpPr>
          <p:cNvPr id="3" name="Content Placeholder 2"/>
          <p:cNvSpPr>
            <a:spLocks noGrp="1"/>
          </p:cNvSpPr>
          <p:nvPr>
            <p:ph idx="1"/>
          </p:nvPr>
        </p:nvSpPr>
        <p:spPr>
          <a:xfrm>
            <a:off x="457200" y="2924944"/>
            <a:ext cx="8229600" cy="3201219"/>
          </a:xfrm>
        </p:spPr>
        <p:txBody>
          <a:bodyPr>
            <a:normAutofit fontScale="85000" lnSpcReduction="10000"/>
          </a:bodyPr>
          <a:lstStyle/>
          <a:p>
            <a:r>
              <a:rPr lang="en-SG" dirty="0"/>
              <a:t>OS runs 1 job at a time</a:t>
            </a:r>
          </a:p>
          <a:p>
            <a:r>
              <a:rPr lang="en-SG" dirty="0" smtClean="0"/>
              <a:t>Programs </a:t>
            </a:r>
            <a:r>
              <a:rPr lang="en-SG" dirty="0"/>
              <a:t>are input serially (from punched cards/tape)</a:t>
            </a:r>
          </a:p>
          <a:p>
            <a:r>
              <a:rPr lang="en-SG" dirty="0" smtClean="0"/>
              <a:t>OS </a:t>
            </a:r>
            <a:r>
              <a:rPr lang="en-SG" dirty="0"/>
              <a:t>handles</a:t>
            </a:r>
          </a:p>
          <a:p>
            <a:pPr marL="400050" lvl="1" indent="0">
              <a:buNone/>
            </a:pPr>
            <a:r>
              <a:rPr lang="en-SG" dirty="0"/>
              <a:t>– Input of information</a:t>
            </a:r>
          </a:p>
          <a:p>
            <a:pPr marL="400050" lvl="1" indent="0">
              <a:buNone/>
            </a:pPr>
            <a:r>
              <a:rPr lang="en-SG" dirty="0"/>
              <a:t>– Specifications of job, resources needed</a:t>
            </a:r>
          </a:p>
          <a:p>
            <a:pPr marL="400050" lvl="1" indent="0">
              <a:buNone/>
            </a:pPr>
            <a:r>
              <a:rPr lang="en-SG" dirty="0"/>
              <a:t>– Scheduling of process/job</a:t>
            </a:r>
          </a:p>
          <a:p>
            <a:pPr marL="400050" lvl="1" indent="0">
              <a:buNone/>
            </a:pPr>
            <a:r>
              <a:rPr lang="en-SG" dirty="0"/>
              <a:t>– Output</a:t>
            </a:r>
          </a:p>
        </p:txBody>
      </p:sp>
      <p:sp>
        <p:nvSpPr>
          <p:cNvPr id="4" name="TextBox 3"/>
          <p:cNvSpPr txBox="1"/>
          <p:nvPr/>
        </p:nvSpPr>
        <p:spPr>
          <a:xfrm>
            <a:off x="2987824" y="1547500"/>
            <a:ext cx="1584176" cy="646331"/>
          </a:xfrm>
          <a:prstGeom prst="rect">
            <a:avLst/>
          </a:prstGeom>
          <a:solidFill>
            <a:srgbClr val="92D050"/>
          </a:solidFill>
          <a:ln>
            <a:solidFill>
              <a:schemeClr val="accent3"/>
            </a:solidFill>
          </a:ln>
        </p:spPr>
        <p:txBody>
          <a:bodyPr wrap="square" rtlCol="0">
            <a:spAutoFit/>
          </a:bodyPr>
          <a:lstStyle/>
          <a:p>
            <a:r>
              <a:rPr lang="en-GB" dirty="0" smtClean="0"/>
              <a:t>Programs</a:t>
            </a:r>
          </a:p>
          <a:p>
            <a:r>
              <a:rPr lang="en-GB" dirty="0" smtClean="0"/>
              <a:t>          Job 1</a:t>
            </a:r>
            <a:endParaRPr lang="en-SG" dirty="0"/>
          </a:p>
        </p:txBody>
      </p:sp>
      <p:sp>
        <p:nvSpPr>
          <p:cNvPr id="5" name="TextBox 4"/>
          <p:cNvSpPr txBox="1"/>
          <p:nvPr/>
        </p:nvSpPr>
        <p:spPr>
          <a:xfrm>
            <a:off x="2771800" y="2185530"/>
            <a:ext cx="2160240" cy="369332"/>
          </a:xfrm>
          <a:prstGeom prst="rect">
            <a:avLst/>
          </a:prstGeom>
          <a:solidFill>
            <a:srgbClr val="00B0F0"/>
          </a:solidFill>
        </p:spPr>
        <p:txBody>
          <a:bodyPr wrap="square" rtlCol="0">
            <a:spAutoFit/>
          </a:bodyPr>
          <a:lstStyle/>
          <a:p>
            <a:pPr algn="ctr"/>
            <a:r>
              <a:rPr lang="en-GB" dirty="0" smtClean="0"/>
              <a:t>Hardware</a:t>
            </a:r>
            <a:endParaRPr lang="en-SG" dirty="0"/>
          </a:p>
        </p:txBody>
      </p:sp>
      <p:sp>
        <p:nvSpPr>
          <p:cNvPr id="6" name="TextBox 5"/>
          <p:cNvSpPr txBox="1"/>
          <p:nvPr/>
        </p:nvSpPr>
        <p:spPr>
          <a:xfrm>
            <a:off x="2843808" y="1835532"/>
            <a:ext cx="648072" cy="369332"/>
          </a:xfrm>
          <a:prstGeom prst="rect">
            <a:avLst/>
          </a:prstGeom>
          <a:solidFill>
            <a:schemeClr val="accent6">
              <a:lumMod val="60000"/>
              <a:lumOff val="40000"/>
            </a:schemeClr>
          </a:solidFill>
          <a:ln>
            <a:solidFill>
              <a:schemeClr val="tx1"/>
            </a:solidFill>
          </a:ln>
        </p:spPr>
        <p:txBody>
          <a:bodyPr wrap="square" rtlCol="0">
            <a:spAutoFit/>
          </a:bodyPr>
          <a:lstStyle/>
          <a:p>
            <a:r>
              <a:rPr lang="en-GB" dirty="0" smtClean="0"/>
              <a:t>OS</a:t>
            </a:r>
            <a:endParaRPr lang="en-SG" dirty="0"/>
          </a:p>
        </p:txBody>
      </p:sp>
      <p:sp>
        <p:nvSpPr>
          <p:cNvPr id="7" name="TextBox 6"/>
          <p:cNvSpPr txBox="1"/>
          <p:nvPr/>
        </p:nvSpPr>
        <p:spPr>
          <a:xfrm>
            <a:off x="4788024" y="1547500"/>
            <a:ext cx="864096" cy="369332"/>
          </a:xfrm>
          <a:prstGeom prst="rect">
            <a:avLst/>
          </a:prstGeom>
          <a:solidFill>
            <a:srgbClr val="FFC000"/>
          </a:solidFill>
          <a:ln>
            <a:solidFill>
              <a:schemeClr val="accent3"/>
            </a:solidFill>
          </a:ln>
        </p:spPr>
        <p:txBody>
          <a:bodyPr wrap="square" rtlCol="0">
            <a:spAutoFit/>
          </a:bodyPr>
          <a:lstStyle/>
          <a:p>
            <a:r>
              <a:rPr lang="en-GB" dirty="0" smtClean="0"/>
              <a:t>Job 2</a:t>
            </a:r>
            <a:endParaRPr lang="en-SG" dirty="0"/>
          </a:p>
        </p:txBody>
      </p:sp>
      <p:sp>
        <p:nvSpPr>
          <p:cNvPr id="8" name="TextBox 7"/>
          <p:cNvSpPr txBox="1"/>
          <p:nvPr/>
        </p:nvSpPr>
        <p:spPr>
          <a:xfrm>
            <a:off x="6012160" y="1547500"/>
            <a:ext cx="864096" cy="369332"/>
          </a:xfrm>
          <a:prstGeom prst="rect">
            <a:avLst/>
          </a:prstGeom>
          <a:solidFill>
            <a:srgbClr val="FFC000"/>
          </a:solidFill>
          <a:ln>
            <a:solidFill>
              <a:schemeClr val="accent3"/>
            </a:solidFill>
          </a:ln>
        </p:spPr>
        <p:txBody>
          <a:bodyPr wrap="square" rtlCol="0">
            <a:spAutoFit/>
          </a:bodyPr>
          <a:lstStyle/>
          <a:p>
            <a:r>
              <a:rPr lang="en-GB" dirty="0" smtClean="0"/>
              <a:t>Job 3</a:t>
            </a:r>
            <a:endParaRPr lang="en-SG" dirty="0"/>
          </a:p>
        </p:txBody>
      </p:sp>
    </p:spTree>
    <p:extLst>
      <p:ext uri="{BB962C8B-B14F-4D97-AF65-F5344CB8AC3E}">
        <p14:creationId xmlns:p14="http://schemas.microsoft.com/office/powerpoint/2010/main" val="22741624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8" name="Rectangle 4"/>
          <p:cNvSpPr>
            <a:spLocks noChangeArrowheads="1"/>
          </p:cNvSpPr>
          <p:nvPr/>
        </p:nvSpPr>
        <p:spPr bwMode="auto">
          <a:xfrm>
            <a:off x="1066800" y="381000"/>
            <a:ext cx="7793038"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defRPr sz="3600">
                <a:solidFill>
                  <a:schemeClr val="tx2"/>
                </a:solidFill>
                <a:latin typeface="Arial" charset="0"/>
              </a:defRPr>
            </a:lvl1pPr>
            <a:lvl2pPr>
              <a:defRPr sz="3600">
                <a:solidFill>
                  <a:schemeClr val="tx2"/>
                </a:solidFill>
                <a:latin typeface="Arial" charset="0"/>
              </a:defRPr>
            </a:lvl2pPr>
            <a:lvl3pPr>
              <a:defRPr sz="3600">
                <a:solidFill>
                  <a:schemeClr val="tx2"/>
                </a:solidFill>
                <a:latin typeface="Arial" charset="0"/>
              </a:defRPr>
            </a:lvl3pPr>
            <a:lvl4pPr>
              <a:defRPr sz="3600">
                <a:solidFill>
                  <a:schemeClr val="tx2"/>
                </a:solidFill>
                <a:latin typeface="Arial" charset="0"/>
              </a:defRPr>
            </a:lvl4pPr>
            <a:lvl5pPr>
              <a:defRPr sz="3600">
                <a:solidFill>
                  <a:schemeClr val="tx2"/>
                </a:solidFill>
                <a:latin typeface="Arial" charset="0"/>
              </a:defRPr>
            </a:lvl5pPr>
            <a:lvl6pPr marL="457200" fontAlgn="base">
              <a:spcBef>
                <a:spcPct val="0"/>
              </a:spcBef>
              <a:spcAft>
                <a:spcPct val="0"/>
              </a:spcAft>
              <a:defRPr sz="3600">
                <a:solidFill>
                  <a:schemeClr val="tx2"/>
                </a:solidFill>
                <a:latin typeface="Arial" charset="0"/>
              </a:defRPr>
            </a:lvl6pPr>
            <a:lvl7pPr marL="914400" fontAlgn="base">
              <a:spcBef>
                <a:spcPct val="0"/>
              </a:spcBef>
              <a:spcAft>
                <a:spcPct val="0"/>
              </a:spcAft>
              <a:defRPr sz="3600">
                <a:solidFill>
                  <a:schemeClr val="tx2"/>
                </a:solidFill>
                <a:latin typeface="Arial" charset="0"/>
              </a:defRPr>
            </a:lvl7pPr>
            <a:lvl8pPr marL="1371600" fontAlgn="base">
              <a:spcBef>
                <a:spcPct val="0"/>
              </a:spcBef>
              <a:spcAft>
                <a:spcPct val="0"/>
              </a:spcAft>
              <a:defRPr sz="3600">
                <a:solidFill>
                  <a:schemeClr val="tx2"/>
                </a:solidFill>
                <a:latin typeface="Arial" charset="0"/>
              </a:defRPr>
            </a:lvl8pPr>
            <a:lvl9pPr marL="1828800" fontAlgn="base">
              <a:spcBef>
                <a:spcPct val="0"/>
              </a:spcBef>
              <a:spcAft>
                <a:spcPct val="0"/>
              </a:spcAft>
              <a:defRPr sz="3600">
                <a:solidFill>
                  <a:schemeClr val="tx2"/>
                </a:solidFill>
                <a:latin typeface="Arial" charset="0"/>
              </a:defRPr>
            </a:lvl9pPr>
          </a:lstStyle>
          <a:p>
            <a:pPr algn="ctr" eaLnBrk="1" hangingPunct="1"/>
            <a:r>
              <a:rPr lang="en-US" altLang="en-US" sz="4800" b="0" dirty="0"/>
              <a:t>About Your </a:t>
            </a:r>
            <a:r>
              <a:rPr lang="en-US" altLang="en-US" sz="4800" b="0" dirty="0" smtClean="0"/>
              <a:t>Lecturer</a:t>
            </a:r>
            <a:endParaRPr lang="en-GB" altLang="en-US" sz="4800" b="0" dirty="0"/>
          </a:p>
        </p:txBody>
      </p:sp>
      <p:sp>
        <p:nvSpPr>
          <p:cNvPr id="16390" name="Text Box 6"/>
          <p:cNvSpPr txBox="1">
            <a:spLocks noChangeArrowheads="1"/>
          </p:cNvSpPr>
          <p:nvPr/>
        </p:nvSpPr>
        <p:spPr bwMode="auto">
          <a:xfrm>
            <a:off x="2054035" y="3276600"/>
            <a:ext cx="6480365" cy="21605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90000"/>
              </a:lnSpc>
              <a:spcBef>
                <a:spcPct val="20000"/>
              </a:spcBef>
              <a:buClr>
                <a:schemeClr val="bg1"/>
              </a:buClr>
              <a:buSzPct val="100000"/>
              <a:buFont typeface="Wingdings" pitchFamily="2" charset="2"/>
              <a:buChar char="n"/>
            </a:pPr>
            <a:r>
              <a:rPr lang="en-US" altLang="en-US" sz="3200" dirty="0" smtClean="0">
                <a:latin typeface="Tahoma" pitchFamily="34" charset="0"/>
              </a:rPr>
              <a:t>Name: Leong Kin Seng	</a:t>
            </a:r>
          </a:p>
          <a:p>
            <a:pPr>
              <a:lnSpc>
                <a:spcPct val="90000"/>
              </a:lnSpc>
              <a:spcBef>
                <a:spcPct val="20000"/>
              </a:spcBef>
              <a:buClr>
                <a:schemeClr val="bg1"/>
              </a:buClr>
              <a:buSzPct val="100000"/>
              <a:buFont typeface="Wingdings" pitchFamily="2" charset="2"/>
              <a:buChar char="n"/>
            </a:pPr>
            <a:r>
              <a:rPr lang="en-US" altLang="en-US" sz="3200" dirty="0" smtClean="0">
                <a:latin typeface="Tahoma" pitchFamily="34" charset="0"/>
              </a:rPr>
              <a:t>Office: 	12A529</a:t>
            </a:r>
          </a:p>
          <a:p>
            <a:pPr>
              <a:lnSpc>
                <a:spcPct val="90000"/>
              </a:lnSpc>
              <a:spcBef>
                <a:spcPct val="20000"/>
              </a:spcBef>
              <a:buClr>
                <a:schemeClr val="bg1"/>
              </a:buClr>
              <a:buSzPct val="100000"/>
              <a:buFont typeface="Wingdings" pitchFamily="2" charset="2"/>
              <a:buChar char="n"/>
            </a:pPr>
            <a:r>
              <a:rPr lang="en-US" altLang="en-US" sz="3200" b="0" dirty="0" smtClean="0">
                <a:latin typeface="Tahoma" pitchFamily="34" charset="0"/>
              </a:rPr>
              <a:t>Tel    :	67721375</a:t>
            </a:r>
          </a:p>
          <a:p>
            <a:pPr>
              <a:lnSpc>
                <a:spcPct val="90000"/>
              </a:lnSpc>
              <a:spcBef>
                <a:spcPct val="20000"/>
              </a:spcBef>
              <a:buClr>
                <a:schemeClr val="bg1"/>
              </a:buClr>
              <a:buSzPct val="100000"/>
              <a:buFont typeface="Wingdings" pitchFamily="2" charset="2"/>
              <a:buChar char="n"/>
            </a:pPr>
            <a:r>
              <a:rPr lang="en-US" altLang="en-US" sz="3200" b="0" dirty="0" smtClean="0">
                <a:latin typeface="Tahoma" pitchFamily="34" charset="0"/>
              </a:rPr>
              <a:t>Email: 	KinSeng@sp.edu.sg</a:t>
            </a:r>
            <a:endParaRPr lang="en-US" altLang="en-US" sz="3200" b="0" dirty="0">
              <a:latin typeface="Tahoma" pitchFamily="34" charset="0"/>
            </a:endParaRPr>
          </a:p>
        </p:txBody>
      </p:sp>
    </p:spTree>
    <p:extLst>
      <p:ext uri="{BB962C8B-B14F-4D97-AF65-F5344CB8AC3E}">
        <p14:creationId xmlns:p14="http://schemas.microsoft.com/office/powerpoint/2010/main" val="273585306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6390"/>
                                        </p:tgtEl>
                                        <p:attrNameLst>
                                          <p:attrName>style.visibility</p:attrName>
                                        </p:attrNameLst>
                                      </p:cBhvr>
                                      <p:to>
                                        <p:strVal val="visible"/>
                                      </p:to>
                                    </p:set>
                                    <p:anim calcmode="lin" valueType="num">
                                      <p:cBhvr additive="base">
                                        <p:cTn id="7" dur="500" fill="hold"/>
                                        <p:tgtEl>
                                          <p:spTgt spid="16390"/>
                                        </p:tgtEl>
                                        <p:attrNameLst>
                                          <p:attrName>ppt_x</p:attrName>
                                        </p:attrNameLst>
                                      </p:cBhvr>
                                      <p:tavLst>
                                        <p:tav tm="0">
                                          <p:val>
                                            <p:strVal val="1+#ppt_w/2"/>
                                          </p:val>
                                        </p:tav>
                                        <p:tav tm="100000">
                                          <p:val>
                                            <p:strVal val="#ppt_x"/>
                                          </p:val>
                                        </p:tav>
                                      </p:tavLst>
                                    </p:anim>
                                    <p:anim calcmode="lin" valueType="num">
                                      <p:cBhvr additive="base">
                                        <p:cTn id="8" dur="500" fill="hold"/>
                                        <p:tgtEl>
                                          <p:spTgt spid="1639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90" grpId="0" autoUpdateAnimBg="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Punched Cards</a:t>
            </a:r>
          </a:p>
        </p:txBody>
      </p:sp>
      <p:sp>
        <p:nvSpPr>
          <p:cNvPr id="3" name="Content Placeholder 2"/>
          <p:cNvSpPr>
            <a:spLocks noGrp="1"/>
          </p:cNvSpPr>
          <p:nvPr>
            <p:ph idx="1"/>
          </p:nvPr>
        </p:nvSpPr>
        <p:spPr>
          <a:xfrm>
            <a:off x="4788024" y="4221088"/>
            <a:ext cx="3898776" cy="1905075"/>
          </a:xfrm>
        </p:spPr>
        <p:txBody>
          <a:bodyPr>
            <a:normAutofit fontScale="70000" lnSpcReduction="20000"/>
          </a:bodyPr>
          <a:lstStyle/>
          <a:p>
            <a:r>
              <a:rPr lang="en-SG" dirty="0"/>
              <a:t>Each card holds a single command.</a:t>
            </a:r>
          </a:p>
          <a:p>
            <a:r>
              <a:rPr lang="en-SG" dirty="0" smtClean="0"/>
              <a:t>Groups </a:t>
            </a:r>
            <a:r>
              <a:rPr lang="en-SG" dirty="0"/>
              <a:t>of cards form a </a:t>
            </a:r>
            <a:r>
              <a:rPr lang="en-SG" dirty="0" smtClean="0"/>
              <a:t>program </a:t>
            </a:r>
          </a:p>
          <a:p>
            <a:r>
              <a:rPr lang="en-SG" dirty="0" smtClean="0"/>
              <a:t>The </a:t>
            </a:r>
            <a:r>
              <a:rPr lang="en-SG" dirty="0"/>
              <a:t>secret is in the "holes"</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1628800"/>
            <a:ext cx="3952875" cy="4200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88024" y="2132856"/>
            <a:ext cx="3739682" cy="15962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4218869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Structure of a Job</a:t>
            </a:r>
          </a:p>
        </p:txBody>
      </p:sp>
      <p:sp>
        <p:nvSpPr>
          <p:cNvPr id="3" name="Content Placeholder 2"/>
          <p:cNvSpPr>
            <a:spLocks noGrp="1"/>
          </p:cNvSpPr>
          <p:nvPr>
            <p:ph idx="1"/>
          </p:nvPr>
        </p:nvSpPr>
        <p:spPr/>
        <p:txBody>
          <a:bodyPr/>
          <a:lstStyle/>
          <a:p>
            <a:endParaRPr lang="en-SG"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4956" y="1288504"/>
            <a:ext cx="8191500" cy="4876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7178550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Multi-programmed Batch OS</a:t>
            </a:r>
          </a:p>
        </p:txBody>
      </p:sp>
      <p:sp>
        <p:nvSpPr>
          <p:cNvPr id="3" name="Content Placeholder 2"/>
          <p:cNvSpPr>
            <a:spLocks noGrp="1"/>
          </p:cNvSpPr>
          <p:nvPr>
            <p:ph idx="1"/>
          </p:nvPr>
        </p:nvSpPr>
        <p:spPr/>
        <p:txBody>
          <a:bodyPr>
            <a:normAutofit lnSpcReduction="10000"/>
          </a:bodyPr>
          <a:lstStyle/>
          <a:p>
            <a:pPr marL="0" indent="0">
              <a:buNone/>
            </a:pPr>
            <a:r>
              <a:rPr lang="en-SG" dirty="0"/>
              <a:t>• Batch processing is inefficient</a:t>
            </a:r>
          </a:p>
          <a:p>
            <a:pPr marL="400050" lvl="1" indent="0">
              <a:buNone/>
            </a:pPr>
            <a:r>
              <a:rPr lang="en-SG" dirty="0"/>
              <a:t>– One job at a time</a:t>
            </a:r>
          </a:p>
          <a:p>
            <a:pPr marL="400050" lvl="1" indent="0">
              <a:buNone/>
            </a:pPr>
            <a:r>
              <a:rPr lang="en-SG" dirty="0"/>
              <a:t>– CPU idle when jobs are being read in</a:t>
            </a:r>
          </a:p>
          <a:p>
            <a:pPr marL="400050" lvl="1" indent="0">
              <a:buNone/>
            </a:pPr>
            <a:r>
              <a:rPr lang="en-SG" dirty="0"/>
              <a:t>– CPU idle when output is generated</a:t>
            </a:r>
          </a:p>
          <a:p>
            <a:pPr marL="400050" lvl="1" indent="0">
              <a:buNone/>
            </a:pPr>
            <a:r>
              <a:rPr lang="en-SG" dirty="0"/>
              <a:t>– Each job "knows" the resources required</a:t>
            </a:r>
          </a:p>
          <a:p>
            <a:r>
              <a:rPr lang="en-SG" dirty="0" smtClean="0"/>
              <a:t>Multiprogramming </a:t>
            </a:r>
            <a:r>
              <a:rPr lang="en-SG" dirty="0"/>
              <a:t>loads multiple jobs </a:t>
            </a:r>
            <a:r>
              <a:rPr lang="en-SG" dirty="0" smtClean="0"/>
              <a:t>and runs </a:t>
            </a:r>
            <a:r>
              <a:rPr lang="en-SG" dirty="0"/>
              <a:t>other jobs when I/O is </a:t>
            </a:r>
            <a:r>
              <a:rPr lang="en-SG" dirty="0" smtClean="0"/>
              <a:t>needed</a:t>
            </a:r>
          </a:p>
          <a:p>
            <a:r>
              <a:rPr lang="en-SG" dirty="0" smtClean="0"/>
              <a:t>Runs </a:t>
            </a:r>
            <a:r>
              <a:rPr lang="en-SG" dirty="0"/>
              <a:t>multiple jobs, each in its </a:t>
            </a:r>
            <a:r>
              <a:rPr lang="en-SG" dirty="0" smtClean="0"/>
              <a:t>own environment</a:t>
            </a:r>
            <a:endParaRPr lang="en-SG" dirty="0"/>
          </a:p>
        </p:txBody>
      </p:sp>
      <p:graphicFrame>
        <p:nvGraphicFramePr>
          <p:cNvPr id="4" name="Table 3"/>
          <p:cNvGraphicFramePr>
            <a:graphicFrameLocks noGrp="1"/>
          </p:cNvGraphicFramePr>
          <p:nvPr>
            <p:extLst>
              <p:ext uri="{D42A27DB-BD31-4B8C-83A1-F6EECF244321}">
                <p14:modId xmlns:p14="http://schemas.microsoft.com/office/powerpoint/2010/main" val="1479751293"/>
              </p:ext>
            </p:extLst>
          </p:nvPr>
        </p:nvGraphicFramePr>
        <p:xfrm>
          <a:off x="7308304" y="1657608"/>
          <a:ext cx="1103784" cy="2203440"/>
        </p:xfrm>
        <a:graphic>
          <a:graphicData uri="http://schemas.openxmlformats.org/drawingml/2006/table">
            <a:tbl>
              <a:tblPr bandRow="1">
                <a:tableStyleId>{5C22544A-7EE6-4342-B048-85BDC9FD1C3A}</a:tableStyleId>
              </a:tblPr>
              <a:tblGrid>
                <a:gridCol w="1103784"/>
              </a:tblGrid>
              <a:tr h="550860">
                <a:tc>
                  <a:txBody>
                    <a:bodyPr/>
                    <a:lstStyle/>
                    <a:p>
                      <a:r>
                        <a:rPr lang="en-GB" dirty="0" smtClean="0"/>
                        <a:t>Job</a:t>
                      </a:r>
                      <a:r>
                        <a:rPr lang="en-GB" baseline="0" dirty="0" smtClean="0"/>
                        <a:t> 3</a:t>
                      </a:r>
                      <a:endParaRPr lang="en-SG" dirty="0"/>
                    </a:p>
                  </a:txBody>
                  <a:tcPr/>
                </a:tc>
              </a:tr>
              <a:tr h="55086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smtClean="0"/>
                        <a:t>Job</a:t>
                      </a:r>
                      <a:r>
                        <a:rPr lang="en-GB" baseline="0" dirty="0" smtClean="0"/>
                        <a:t> 2</a:t>
                      </a:r>
                      <a:endParaRPr lang="en-SG" dirty="0" smtClean="0"/>
                    </a:p>
                  </a:txBody>
                  <a:tcPr/>
                </a:tc>
              </a:tr>
              <a:tr h="55086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smtClean="0"/>
                        <a:t>Job</a:t>
                      </a:r>
                      <a:r>
                        <a:rPr lang="en-GB" baseline="0" dirty="0" smtClean="0"/>
                        <a:t> 1</a:t>
                      </a:r>
                      <a:endParaRPr lang="en-SG" dirty="0" smtClean="0"/>
                    </a:p>
                  </a:txBody>
                  <a:tcPr/>
                </a:tc>
              </a:tr>
              <a:tr h="550860">
                <a:tc>
                  <a:txBody>
                    <a:bodyPr/>
                    <a:lstStyle/>
                    <a:p>
                      <a:r>
                        <a:rPr lang="en-GB" dirty="0" smtClean="0"/>
                        <a:t>OS</a:t>
                      </a:r>
                      <a:endParaRPr lang="en-SG" dirty="0"/>
                    </a:p>
                  </a:txBody>
                  <a:tcPr/>
                </a:tc>
              </a:tr>
            </a:tbl>
          </a:graphicData>
        </a:graphic>
      </p:graphicFrame>
      <p:sp>
        <p:nvSpPr>
          <p:cNvPr id="5" name="TextBox 4"/>
          <p:cNvSpPr txBox="1"/>
          <p:nvPr/>
        </p:nvSpPr>
        <p:spPr>
          <a:xfrm>
            <a:off x="6012160" y="1916832"/>
            <a:ext cx="1080120" cy="646331"/>
          </a:xfrm>
          <a:prstGeom prst="rect">
            <a:avLst/>
          </a:prstGeom>
          <a:noFill/>
          <a:ln>
            <a:solidFill>
              <a:schemeClr val="tx2"/>
            </a:solidFill>
          </a:ln>
        </p:spPr>
        <p:txBody>
          <a:bodyPr wrap="square" rtlCol="0">
            <a:spAutoFit/>
          </a:bodyPr>
          <a:lstStyle/>
          <a:p>
            <a:r>
              <a:rPr lang="en-SG" dirty="0"/>
              <a:t>memory </a:t>
            </a:r>
            <a:r>
              <a:rPr lang="en-SG" dirty="0" smtClean="0"/>
              <a:t>partitions</a:t>
            </a:r>
            <a:endParaRPr lang="en-SG" dirty="0"/>
          </a:p>
        </p:txBody>
      </p:sp>
      <p:cxnSp>
        <p:nvCxnSpPr>
          <p:cNvPr id="7" name="Straight Arrow Connector 6"/>
          <p:cNvCxnSpPr>
            <a:stCxn id="5" idx="3"/>
          </p:cNvCxnSpPr>
          <p:nvPr/>
        </p:nvCxnSpPr>
        <p:spPr>
          <a:xfrm flipV="1">
            <a:off x="7092280" y="1916832"/>
            <a:ext cx="288032" cy="32316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a:stCxn id="5" idx="3"/>
          </p:cNvCxnSpPr>
          <p:nvPr/>
        </p:nvCxnSpPr>
        <p:spPr>
          <a:xfrm>
            <a:off x="7092280" y="2239998"/>
            <a:ext cx="288032" cy="32316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stCxn id="5" idx="3"/>
          </p:cNvCxnSpPr>
          <p:nvPr/>
        </p:nvCxnSpPr>
        <p:spPr>
          <a:xfrm>
            <a:off x="7092280" y="2239998"/>
            <a:ext cx="288032" cy="82896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2380090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Magnetic Storage</a:t>
            </a:r>
          </a:p>
        </p:txBody>
      </p:sp>
      <p:sp>
        <p:nvSpPr>
          <p:cNvPr id="3" name="Content Placeholder 2"/>
          <p:cNvSpPr>
            <a:spLocks noGrp="1"/>
          </p:cNvSpPr>
          <p:nvPr>
            <p:ph idx="1"/>
          </p:nvPr>
        </p:nvSpPr>
        <p:spPr/>
        <p:txBody>
          <a:bodyPr>
            <a:normAutofit/>
          </a:bodyPr>
          <a:lstStyle/>
          <a:p>
            <a:r>
              <a:rPr lang="en-SG" sz="1800" dirty="0" smtClean="0"/>
              <a:t>Punch </a:t>
            </a:r>
            <a:r>
              <a:rPr lang="en-SG" sz="1800" dirty="0"/>
              <a:t>cards and tape were slow</a:t>
            </a:r>
          </a:p>
          <a:p>
            <a:r>
              <a:rPr lang="en-SG" sz="1800" dirty="0" smtClean="0"/>
              <a:t>Magnetic </a:t>
            </a:r>
            <a:r>
              <a:rPr lang="en-SG" sz="1800" dirty="0"/>
              <a:t>components e.g. tape, floppies and </a:t>
            </a:r>
            <a:r>
              <a:rPr lang="en-SG" sz="1800" dirty="0" smtClean="0"/>
              <a:t>hard disk </a:t>
            </a:r>
            <a:r>
              <a:rPr lang="en-SG" sz="1800" dirty="0"/>
              <a:t>drives improved </a:t>
            </a:r>
            <a:r>
              <a:rPr lang="en-SG" sz="1800" dirty="0" smtClean="0"/>
              <a:t>I/O</a:t>
            </a: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035" y="2431504"/>
            <a:ext cx="2638425" cy="3733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75856" y="2431504"/>
            <a:ext cx="2597020" cy="20776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6"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12743" y="4298405"/>
            <a:ext cx="2675681" cy="20109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4813739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Timesharing</a:t>
            </a:r>
          </a:p>
        </p:txBody>
      </p:sp>
      <p:sp>
        <p:nvSpPr>
          <p:cNvPr id="3" name="Content Placeholder 2"/>
          <p:cNvSpPr>
            <a:spLocks noGrp="1"/>
          </p:cNvSpPr>
          <p:nvPr>
            <p:ph idx="1"/>
          </p:nvPr>
        </p:nvSpPr>
        <p:spPr>
          <a:xfrm>
            <a:off x="457200" y="5013176"/>
            <a:ext cx="8229600" cy="1112987"/>
          </a:xfrm>
        </p:spPr>
        <p:txBody>
          <a:bodyPr>
            <a:normAutofit fontScale="55000" lnSpcReduction="20000"/>
          </a:bodyPr>
          <a:lstStyle/>
          <a:p>
            <a:r>
              <a:rPr lang="en-SG" dirty="0" smtClean="0"/>
              <a:t>Allows </a:t>
            </a:r>
            <a:r>
              <a:rPr lang="en-SG" dirty="0"/>
              <a:t>multiple users to interact with the machine using terminals</a:t>
            </a:r>
          </a:p>
          <a:p>
            <a:r>
              <a:rPr lang="en-SG" dirty="0" smtClean="0"/>
              <a:t>Each </a:t>
            </a:r>
            <a:r>
              <a:rPr lang="en-SG" dirty="0"/>
              <a:t>user "time-slices" a slot of the CPU's attention.</a:t>
            </a:r>
          </a:p>
          <a:p>
            <a:r>
              <a:rPr lang="en-SG" dirty="0" smtClean="0"/>
              <a:t>Requires </a:t>
            </a:r>
            <a:r>
              <a:rPr lang="en-SG" dirty="0"/>
              <a:t>scheduling of user jobs, management of memory, </a:t>
            </a:r>
            <a:r>
              <a:rPr lang="en-SG" dirty="0" smtClean="0"/>
              <a:t>Illusion of concurrency</a:t>
            </a: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3925" y="1714500"/>
            <a:ext cx="6888435" cy="32373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8737296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SG" dirty="0" smtClean="0"/>
              <a:t>Minicomputers</a:t>
            </a:r>
            <a:br>
              <a:rPr lang="en-SG" dirty="0" smtClean="0"/>
            </a:br>
            <a:r>
              <a:rPr lang="en-SG" b="1" dirty="0" smtClean="0"/>
              <a:t>3rd </a:t>
            </a:r>
            <a:r>
              <a:rPr lang="en-SG" b="1" dirty="0"/>
              <a:t>Generation </a:t>
            </a:r>
            <a:endParaRPr lang="en-SG" dirty="0"/>
          </a:p>
        </p:txBody>
      </p:sp>
      <p:sp>
        <p:nvSpPr>
          <p:cNvPr id="3" name="Content Placeholder 2"/>
          <p:cNvSpPr>
            <a:spLocks noGrp="1"/>
          </p:cNvSpPr>
          <p:nvPr>
            <p:ph idx="1"/>
          </p:nvPr>
        </p:nvSpPr>
        <p:spPr>
          <a:xfrm>
            <a:off x="5076056" y="1600201"/>
            <a:ext cx="3610743" cy="2188839"/>
          </a:xfrm>
        </p:spPr>
        <p:txBody>
          <a:bodyPr>
            <a:normAutofit/>
          </a:bodyPr>
          <a:lstStyle/>
          <a:p>
            <a:r>
              <a:rPr lang="en-SG" sz="2000" dirty="0" smtClean="0"/>
              <a:t>Cheaper </a:t>
            </a:r>
            <a:r>
              <a:rPr lang="en-SG" sz="2000" dirty="0"/>
              <a:t>than mainframes</a:t>
            </a:r>
          </a:p>
          <a:p>
            <a:r>
              <a:rPr lang="en-SG" sz="2000" dirty="0" smtClean="0"/>
              <a:t>Smaller </a:t>
            </a:r>
            <a:r>
              <a:rPr lang="en-SG" sz="2000" dirty="0"/>
              <a:t>in size</a:t>
            </a:r>
          </a:p>
          <a:p>
            <a:r>
              <a:rPr lang="en-SG" sz="2000" dirty="0" smtClean="0"/>
              <a:t>Efficient </a:t>
            </a:r>
            <a:r>
              <a:rPr lang="en-SG" sz="2000" dirty="0"/>
              <a:t>and fast, they </a:t>
            </a:r>
            <a:r>
              <a:rPr lang="en-SG" sz="2000" dirty="0" smtClean="0"/>
              <a:t>were the </a:t>
            </a:r>
            <a:r>
              <a:rPr lang="en-SG" sz="2000" dirty="0"/>
              <a:t>work horses of the </a:t>
            </a:r>
            <a:r>
              <a:rPr lang="en-SG" sz="2000" dirty="0" smtClean="0"/>
              <a:t>70s-80s</a:t>
            </a:r>
            <a:endParaRPr lang="en-SG" sz="2000"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1628799"/>
            <a:ext cx="4391025" cy="4543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92080" y="3900511"/>
            <a:ext cx="3286125" cy="2466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971600" y="5939988"/>
            <a:ext cx="3312368" cy="369332"/>
          </a:xfrm>
          <a:prstGeom prst="rect">
            <a:avLst/>
          </a:prstGeom>
          <a:noFill/>
        </p:spPr>
        <p:txBody>
          <a:bodyPr wrap="square" rtlCol="0">
            <a:spAutoFit/>
          </a:bodyPr>
          <a:lstStyle/>
          <a:p>
            <a:r>
              <a:rPr lang="en-SG" dirty="0"/>
              <a:t>Digital Equipment Corp (PDP-8)</a:t>
            </a:r>
          </a:p>
        </p:txBody>
      </p:sp>
    </p:spTree>
    <p:extLst>
      <p:ext uri="{BB962C8B-B14F-4D97-AF65-F5344CB8AC3E}">
        <p14:creationId xmlns:p14="http://schemas.microsoft.com/office/powerpoint/2010/main" val="314341054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C &amp; Unix</a:t>
            </a:r>
          </a:p>
        </p:txBody>
      </p:sp>
      <p:sp>
        <p:nvSpPr>
          <p:cNvPr id="3" name="Content Placeholder 2"/>
          <p:cNvSpPr>
            <a:spLocks noGrp="1"/>
          </p:cNvSpPr>
          <p:nvPr>
            <p:ph idx="1"/>
          </p:nvPr>
        </p:nvSpPr>
        <p:spPr>
          <a:xfrm>
            <a:off x="457200" y="4552975"/>
            <a:ext cx="6466656" cy="1573188"/>
          </a:xfrm>
        </p:spPr>
        <p:txBody>
          <a:bodyPr>
            <a:normAutofit fontScale="85000" lnSpcReduction="10000"/>
          </a:bodyPr>
          <a:lstStyle/>
          <a:p>
            <a:r>
              <a:rPr lang="en-SG" dirty="0" smtClean="0"/>
              <a:t>Developed </a:t>
            </a:r>
            <a:r>
              <a:rPr lang="en-SG" dirty="0"/>
              <a:t>on DEC/PDP minicomputers</a:t>
            </a:r>
          </a:p>
          <a:p>
            <a:r>
              <a:rPr lang="en-SG" dirty="0" smtClean="0"/>
              <a:t>C </a:t>
            </a:r>
            <a:r>
              <a:rPr lang="en-SG" dirty="0"/>
              <a:t>programming language (K &amp; R)</a:t>
            </a:r>
          </a:p>
          <a:p>
            <a:r>
              <a:rPr lang="en-SG" dirty="0" smtClean="0"/>
              <a:t>Unix </a:t>
            </a:r>
            <a:r>
              <a:rPr lang="en-SG" dirty="0"/>
              <a:t>OS</a:t>
            </a:r>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544" y="1628800"/>
            <a:ext cx="3648075" cy="292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27984" y="1628800"/>
            <a:ext cx="4095750" cy="2657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8"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23856" y="3937595"/>
            <a:ext cx="1752600" cy="23717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8184072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SG" dirty="0"/>
              <a:t>The Personal </a:t>
            </a:r>
            <a:r>
              <a:rPr lang="en-SG" dirty="0" smtClean="0"/>
              <a:t>Computer</a:t>
            </a:r>
            <a:br>
              <a:rPr lang="en-SG" dirty="0" smtClean="0"/>
            </a:br>
            <a:r>
              <a:rPr lang="en-SG" b="1" dirty="0" smtClean="0"/>
              <a:t>4th </a:t>
            </a:r>
            <a:r>
              <a:rPr lang="en-SG" b="1" dirty="0"/>
              <a:t>Generation </a:t>
            </a:r>
            <a:endParaRPr lang="en-SG" dirty="0"/>
          </a:p>
        </p:txBody>
      </p:sp>
      <p:sp>
        <p:nvSpPr>
          <p:cNvPr id="3" name="Content Placeholder 2"/>
          <p:cNvSpPr>
            <a:spLocks noGrp="1"/>
          </p:cNvSpPr>
          <p:nvPr>
            <p:ph idx="1"/>
          </p:nvPr>
        </p:nvSpPr>
        <p:spPr>
          <a:xfrm>
            <a:off x="4499992" y="1628800"/>
            <a:ext cx="4330824" cy="4525963"/>
          </a:xfrm>
        </p:spPr>
        <p:txBody>
          <a:bodyPr>
            <a:normAutofit fontScale="92500" lnSpcReduction="10000"/>
          </a:bodyPr>
          <a:lstStyle/>
          <a:p>
            <a:r>
              <a:rPr lang="en-SG" sz="2800" dirty="0" smtClean="0"/>
              <a:t>First </a:t>
            </a:r>
            <a:r>
              <a:rPr lang="en-SG" sz="2800" dirty="0"/>
              <a:t>publically </a:t>
            </a:r>
            <a:r>
              <a:rPr lang="en-SG" sz="2800" dirty="0" smtClean="0"/>
              <a:t>available computer </a:t>
            </a:r>
            <a:r>
              <a:rPr lang="en-SG" sz="2800" dirty="0"/>
              <a:t>(sold as a kit)</a:t>
            </a:r>
          </a:p>
          <a:p>
            <a:r>
              <a:rPr lang="en-SG" sz="2800" dirty="0" smtClean="0"/>
              <a:t>Used </a:t>
            </a:r>
            <a:r>
              <a:rPr lang="en-SG" sz="2800" dirty="0"/>
              <a:t>toggle switches </a:t>
            </a:r>
            <a:r>
              <a:rPr lang="en-SG" sz="2800" dirty="0" smtClean="0"/>
              <a:t>and LEDs</a:t>
            </a:r>
            <a:endParaRPr lang="en-SG" sz="2800" dirty="0"/>
          </a:p>
          <a:p>
            <a:r>
              <a:rPr lang="en-SG" sz="2800" dirty="0" smtClean="0"/>
              <a:t>Did </a:t>
            </a:r>
            <a:r>
              <a:rPr lang="en-SG" sz="2800" dirty="0"/>
              <a:t>nothing, but </a:t>
            </a:r>
            <a:r>
              <a:rPr lang="en-SG" sz="2800" dirty="0" smtClean="0"/>
              <a:t>changed sounds </a:t>
            </a:r>
            <a:r>
              <a:rPr lang="en-SG" sz="2800" dirty="0"/>
              <a:t>on a radio</a:t>
            </a:r>
          </a:p>
          <a:p>
            <a:r>
              <a:rPr lang="en-SG" sz="2800" dirty="0" smtClean="0"/>
              <a:t>Later </a:t>
            </a:r>
            <a:r>
              <a:rPr lang="en-SG" sz="2800" dirty="0"/>
              <a:t>ran Basic </a:t>
            </a:r>
            <a:r>
              <a:rPr lang="en-SG" sz="2800" dirty="0" smtClean="0"/>
              <a:t>interpreter by </a:t>
            </a:r>
            <a:r>
              <a:rPr lang="en-SG" sz="2800" dirty="0"/>
              <a:t>Bill Gates &amp; Paul Allen</a:t>
            </a:r>
          </a:p>
          <a:p>
            <a:r>
              <a:rPr lang="en-SG" sz="2800" dirty="0" smtClean="0"/>
              <a:t>Innovations</a:t>
            </a:r>
            <a:r>
              <a:rPr lang="en-SG" sz="2800" dirty="0"/>
              <a:t>:</a:t>
            </a:r>
          </a:p>
          <a:p>
            <a:pPr lvl="1"/>
            <a:r>
              <a:rPr lang="en-SG" sz="2400" dirty="0" smtClean="0"/>
              <a:t>8080 </a:t>
            </a:r>
            <a:r>
              <a:rPr lang="en-SG" sz="2400" dirty="0"/>
              <a:t>Microprocessor</a:t>
            </a:r>
          </a:p>
          <a:p>
            <a:pPr lvl="1"/>
            <a:r>
              <a:rPr lang="en-SG" sz="2400" dirty="0" smtClean="0"/>
              <a:t>S-100 </a:t>
            </a:r>
            <a:r>
              <a:rPr lang="en-SG" sz="2400" dirty="0"/>
              <a:t>Bus</a:t>
            </a:r>
          </a:p>
        </p:txBody>
      </p:sp>
      <p:pic>
        <p:nvPicPr>
          <p:cNvPr id="7174" name="Picture 6" descr="D:\Users\s26737\Pictures\Altair8800_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568" y="2636912"/>
            <a:ext cx="3740730" cy="266429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971600" y="5301208"/>
            <a:ext cx="3240360" cy="646331"/>
          </a:xfrm>
          <a:prstGeom prst="rect">
            <a:avLst/>
          </a:prstGeom>
          <a:noFill/>
        </p:spPr>
        <p:txBody>
          <a:bodyPr wrap="square" rtlCol="0">
            <a:spAutoFit/>
          </a:bodyPr>
          <a:lstStyle/>
          <a:p>
            <a:r>
              <a:rPr lang="en-SG" b="1" dirty="0"/>
              <a:t>The First Microcomputer</a:t>
            </a:r>
          </a:p>
          <a:p>
            <a:r>
              <a:rPr lang="en-SG" b="1" dirty="0"/>
              <a:t>Altair </a:t>
            </a:r>
            <a:r>
              <a:rPr lang="en-SG" b="1" dirty="0" smtClean="0"/>
              <a:t>8800</a:t>
            </a:r>
            <a:endParaRPr lang="en-SG" b="1" dirty="0"/>
          </a:p>
        </p:txBody>
      </p:sp>
    </p:spTree>
    <p:extLst>
      <p:ext uri="{BB962C8B-B14F-4D97-AF65-F5344CB8AC3E}">
        <p14:creationId xmlns:p14="http://schemas.microsoft.com/office/powerpoint/2010/main" val="252776743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Apple</a:t>
            </a:r>
          </a:p>
        </p:txBody>
      </p:sp>
      <p:sp>
        <p:nvSpPr>
          <p:cNvPr id="3" name="Content Placeholder 2"/>
          <p:cNvSpPr>
            <a:spLocks noGrp="1"/>
          </p:cNvSpPr>
          <p:nvPr>
            <p:ph idx="1"/>
          </p:nvPr>
        </p:nvSpPr>
        <p:spPr>
          <a:xfrm>
            <a:off x="4287068" y="1600200"/>
            <a:ext cx="4399731" cy="4525963"/>
          </a:xfrm>
        </p:spPr>
        <p:txBody>
          <a:bodyPr>
            <a:normAutofit/>
          </a:bodyPr>
          <a:lstStyle/>
          <a:p>
            <a:r>
              <a:rPr lang="en-SG" dirty="0"/>
              <a:t>Apple I, II </a:t>
            </a:r>
            <a:r>
              <a:rPr lang="en-SG" dirty="0" smtClean="0"/>
              <a:t>designed by Steve </a:t>
            </a:r>
            <a:r>
              <a:rPr lang="en-SG" dirty="0"/>
              <a:t>Wozniak</a:t>
            </a:r>
          </a:p>
          <a:p>
            <a:r>
              <a:rPr lang="en-SG" dirty="0" smtClean="0"/>
              <a:t>First successfully produced mass computer</a:t>
            </a:r>
            <a:endParaRPr lang="en-SG" dirty="0"/>
          </a:p>
          <a:p>
            <a:r>
              <a:rPr lang="en-SG" dirty="0" smtClean="0"/>
              <a:t>Apple </a:t>
            </a:r>
            <a:r>
              <a:rPr lang="en-SG" dirty="0"/>
              <a:t>founded by </a:t>
            </a:r>
            <a:r>
              <a:rPr lang="en-SG" dirty="0" smtClean="0"/>
              <a:t>Jobs and </a:t>
            </a:r>
            <a:r>
              <a:rPr lang="en-SG" dirty="0"/>
              <a:t>Wozniak</a:t>
            </a:r>
          </a:p>
          <a:p>
            <a:r>
              <a:rPr lang="en-SG" dirty="0" smtClean="0"/>
              <a:t>General </a:t>
            </a:r>
            <a:r>
              <a:rPr lang="en-SG" dirty="0"/>
              <a:t>purpose DOS</a:t>
            </a:r>
          </a:p>
        </p:txBody>
      </p:sp>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544" y="1540020"/>
            <a:ext cx="3819525" cy="3819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9391114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IBM PC</a:t>
            </a:r>
          </a:p>
        </p:txBody>
      </p:sp>
      <p:sp>
        <p:nvSpPr>
          <p:cNvPr id="3" name="Content Placeholder 2"/>
          <p:cNvSpPr>
            <a:spLocks noGrp="1"/>
          </p:cNvSpPr>
          <p:nvPr>
            <p:ph idx="1"/>
          </p:nvPr>
        </p:nvSpPr>
        <p:spPr>
          <a:xfrm>
            <a:off x="4932040" y="1600201"/>
            <a:ext cx="3754759" cy="4349080"/>
          </a:xfrm>
        </p:spPr>
        <p:txBody>
          <a:bodyPr>
            <a:noAutofit/>
          </a:bodyPr>
          <a:lstStyle/>
          <a:p>
            <a:r>
              <a:rPr lang="en-SG" sz="2800" dirty="0" smtClean="0"/>
              <a:t>First </a:t>
            </a:r>
            <a:r>
              <a:rPr lang="en-SG" sz="2800" dirty="0"/>
              <a:t>generic PC</a:t>
            </a:r>
          </a:p>
          <a:p>
            <a:pPr lvl="1"/>
            <a:r>
              <a:rPr lang="en-SG" sz="2400" dirty="0" smtClean="0"/>
              <a:t>Common </a:t>
            </a:r>
            <a:r>
              <a:rPr lang="en-SG" sz="2400" dirty="0"/>
              <a:t>components</a:t>
            </a:r>
          </a:p>
          <a:p>
            <a:pPr lvl="1"/>
            <a:r>
              <a:rPr lang="en-SG" sz="2400" dirty="0" smtClean="0"/>
              <a:t>Multiple </a:t>
            </a:r>
            <a:r>
              <a:rPr lang="en-SG" sz="2400" dirty="0"/>
              <a:t>OS</a:t>
            </a:r>
          </a:p>
          <a:p>
            <a:pPr lvl="1"/>
            <a:r>
              <a:rPr lang="en-SG" sz="2400" dirty="0" smtClean="0"/>
              <a:t>Multiple </a:t>
            </a:r>
            <a:r>
              <a:rPr lang="en-SG" sz="2400" dirty="0"/>
              <a:t>peripherals</a:t>
            </a:r>
          </a:p>
          <a:p>
            <a:r>
              <a:rPr lang="en-SG" sz="2800" dirty="0" smtClean="0"/>
              <a:t>Backed </a:t>
            </a:r>
            <a:r>
              <a:rPr lang="en-SG" sz="2800" dirty="0"/>
              <a:t>by the "Giant"</a:t>
            </a:r>
          </a:p>
          <a:p>
            <a:r>
              <a:rPr lang="en-SG" sz="2800" dirty="0" smtClean="0"/>
              <a:t>Debut </a:t>
            </a:r>
            <a:r>
              <a:rPr lang="en-SG" sz="2800" dirty="0"/>
              <a:t>of the </a:t>
            </a:r>
            <a:r>
              <a:rPr lang="en-SG" sz="2800" dirty="0" smtClean="0"/>
              <a:t>Personal Computer and Workstations</a:t>
            </a:r>
            <a:endParaRPr lang="en-SG" sz="2800" dirty="0"/>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537" y="1579261"/>
            <a:ext cx="4639414" cy="35779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395537" y="5229200"/>
            <a:ext cx="6840759" cy="369332"/>
          </a:xfrm>
          <a:prstGeom prst="rect">
            <a:avLst/>
          </a:prstGeom>
          <a:noFill/>
        </p:spPr>
        <p:txBody>
          <a:bodyPr wrap="square" rtlCol="0">
            <a:spAutoFit/>
          </a:bodyPr>
          <a:lstStyle/>
          <a:p>
            <a:r>
              <a:rPr lang="en-SG" dirty="0">
                <a:hlinkClick r:id="rId4"/>
              </a:rPr>
              <a:t>http://</a:t>
            </a:r>
            <a:r>
              <a:rPr lang="en-SG" dirty="0" smtClean="0">
                <a:hlinkClick r:id="rId4"/>
              </a:rPr>
              <a:t>www-03.ibm.com/ibm/history/exhibits/pc25/pc25_PH01.html</a:t>
            </a:r>
            <a:endParaRPr lang="en-SG" dirty="0" smtClean="0"/>
          </a:p>
        </p:txBody>
      </p:sp>
    </p:spTree>
    <p:extLst>
      <p:ext uri="{BB962C8B-B14F-4D97-AF65-F5344CB8AC3E}">
        <p14:creationId xmlns:p14="http://schemas.microsoft.com/office/powerpoint/2010/main" val="21629129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ET0023 OS Overview</a:t>
            </a:r>
          </a:p>
        </p:txBody>
      </p:sp>
      <p:sp>
        <p:nvSpPr>
          <p:cNvPr id="3" name="Content Placeholder 2"/>
          <p:cNvSpPr>
            <a:spLocks noGrp="1"/>
          </p:cNvSpPr>
          <p:nvPr>
            <p:ph idx="1"/>
          </p:nvPr>
        </p:nvSpPr>
        <p:spPr/>
        <p:txBody>
          <a:bodyPr/>
          <a:lstStyle/>
          <a:p>
            <a:pPr marL="0" indent="0">
              <a:buNone/>
            </a:pPr>
            <a:r>
              <a:rPr lang="en-SG" dirty="0"/>
              <a:t>• OS Overview</a:t>
            </a:r>
          </a:p>
          <a:p>
            <a:pPr marL="0" indent="0">
              <a:buNone/>
            </a:pPr>
            <a:r>
              <a:rPr lang="en-SG" dirty="0" smtClean="0"/>
              <a:t>• Computer Organization</a:t>
            </a:r>
          </a:p>
          <a:p>
            <a:pPr marL="0" indent="0">
              <a:buNone/>
            </a:pPr>
            <a:r>
              <a:rPr lang="en-SG" dirty="0" smtClean="0"/>
              <a:t>• </a:t>
            </a:r>
            <a:r>
              <a:rPr lang="en-SG" dirty="0"/>
              <a:t>Processes and Threads</a:t>
            </a:r>
          </a:p>
          <a:p>
            <a:pPr marL="0" indent="0">
              <a:buNone/>
            </a:pPr>
            <a:r>
              <a:rPr lang="en-SG" dirty="0"/>
              <a:t>• </a:t>
            </a:r>
            <a:r>
              <a:rPr lang="en-SG" dirty="0" smtClean="0"/>
              <a:t>Inter-process </a:t>
            </a:r>
            <a:r>
              <a:rPr lang="en-SG" dirty="0"/>
              <a:t>Communication (IPC)</a:t>
            </a:r>
          </a:p>
          <a:p>
            <a:pPr marL="0" indent="0">
              <a:buNone/>
            </a:pPr>
            <a:r>
              <a:rPr lang="en-SG" dirty="0"/>
              <a:t>• Memory management</a:t>
            </a:r>
          </a:p>
          <a:p>
            <a:pPr marL="0" indent="0">
              <a:buNone/>
            </a:pPr>
            <a:r>
              <a:rPr lang="en-SG" dirty="0"/>
              <a:t>• File storage and systems</a:t>
            </a:r>
          </a:p>
          <a:p>
            <a:pPr marL="0" indent="0">
              <a:buNone/>
            </a:pPr>
            <a:r>
              <a:rPr lang="en-SG" dirty="0"/>
              <a:t>• Device </a:t>
            </a:r>
            <a:r>
              <a:rPr lang="en-SG" dirty="0" smtClean="0"/>
              <a:t>management</a:t>
            </a:r>
            <a:endParaRPr lang="en-SG" dirty="0"/>
          </a:p>
        </p:txBody>
      </p:sp>
    </p:spTree>
    <p:extLst>
      <p:ext uri="{BB962C8B-B14F-4D97-AF65-F5344CB8AC3E}">
        <p14:creationId xmlns:p14="http://schemas.microsoft.com/office/powerpoint/2010/main" val="118763636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Microsoft OS</a:t>
            </a:r>
          </a:p>
        </p:txBody>
      </p:sp>
      <p:sp>
        <p:nvSpPr>
          <p:cNvPr id="3" name="Content Placeholder 2"/>
          <p:cNvSpPr>
            <a:spLocks noGrp="1"/>
          </p:cNvSpPr>
          <p:nvPr>
            <p:ph idx="1"/>
          </p:nvPr>
        </p:nvSpPr>
        <p:spPr/>
        <p:txBody>
          <a:bodyPr/>
          <a:lstStyle/>
          <a:p>
            <a:endParaRPr lang="en-SG" dirty="0"/>
          </a:p>
        </p:txBody>
      </p:sp>
      <p:pic>
        <p:nvPicPr>
          <p:cNvPr id="102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0964" y="1484784"/>
            <a:ext cx="8081476" cy="44897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467544" y="6073551"/>
            <a:ext cx="6984776" cy="307777"/>
          </a:xfrm>
          <a:prstGeom prst="rect">
            <a:avLst/>
          </a:prstGeom>
          <a:noFill/>
        </p:spPr>
        <p:txBody>
          <a:bodyPr wrap="square" rtlCol="0">
            <a:spAutoFit/>
          </a:bodyPr>
          <a:lstStyle/>
          <a:p>
            <a:r>
              <a:rPr lang="en-SG" sz="1400" dirty="0">
                <a:hlinkClick r:id="rId4"/>
              </a:rPr>
              <a:t>http://</a:t>
            </a:r>
            <a:r>
              <a:rPr lang="en-SG" sz="1400" dirty="0" smtClean="0">
                <a:hlinkClick r:id="rId4"/>
              </a:rPr>
              <a:t>lead-central.blogspot.com/2010/06/microsoft-windows-historyat-glance_19.html</a:t>
            </a:r>
            <a:endParaRPr lang="en-SG" sz="1400" dirty="0" smtClean="0"/>
          </a:p>
        </p:txBody>
      </p:sp>
    </p:spTree>
    <p:extLst>
      <p:ext uri="{BB962C8B-B14F-4D97-AF65-F5344CB8AC3E}">
        <p14:creationId xmlns:p14="http://schemas.microsoft.com/office/powerpoint/2010/main" val="414390067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Windows Development Complexity</a:t>
            </a:r>
          </a:p>
        </p:txBody>
      </p:sp>
      <p:sp>
        <p:nvSpPr>
          <p:cNvPr id="3" name="Content Placeholder 2"/>
          <p:cNvSpPr>
            <a:spLocks noGrp="1"/>
          </p:cNvSpPr>
          <p:nvPr>
            <p:ph idx="1"/>
          </p:nvPr>
        </p:nvSpPr>
        <p:spPr/>
        <p:txBody>
          <a:bodyPr/>
          <a:lstStyle/>
          <a:p>
            <a:pPr marL="0" indent="0">
              <a:buNone/>
            </a:pPr>
            <a:r>
              <a:rPr lang="en-SG" dirty="0"/>
              <a:t>• Single user command line MS-DOS</a:t>
            </a:r>
          </a:p>
          <a:p>
            <a:pPr marL="0" indent="0">
              <a:buNone/>
            </a:pPr>
            <a:r>
              <a:rPr lang="en-SG" dirty="0"/>
              <a:t>• Single user GUI systems MS Windows 1</a:t>
            </a:r>
          </a:p>
          <a:p>
            <a:pPr marL="0" indent="0">
              <a:buNone/>
            </a:pPr>
            <a:r>
              <a:rPr lang="pt-BR" dirty="0"/>
              <a:t>• Multiprogram OS MS Windows 3</a:t>
            </a:r>
          </a:p>
          <a:p>
            <a:pPr marL="0" indent="0">
              <a:buNone/>
            </a:pPr>
            <a:r>
              <a:rPr lang="en-SG" dirty="0"/>
              <a:t>• </a:t>
            </a:r>
            <a:r>
              <a:rPr lang="en-SG" dirty="0" err="1"/>
              <a:t>Multiprogram</a:t>
            </a:r>
            <a:r>
              <a:rPr lang="en-SG" dirty="0"/>
              <a:t>, multi user MS Windows NT</a:t>
            </a:r>
          </a:p>
        </p:txBody>
      </p:sp>
      <p:sp>
        <p:nvSpPr>
          <p:cNvPr id="4" name="TextBox 3"/>
          <p:cNvSpPr txBox="1"/>
          <p:nvPr/>
        </p:nvSpPr>
        <p:spPr>
          <a:xfrm>
            <a:off x="1403648" y="4077072"/>
            <a:ext cx="6336704" cy="2031325"/>
          </a:xfrm>
          <a:prstGeom prst="rect">
            <a:avLst/>
          </a:prstGeom>
          <a:solidFill>
            <a:schemeClr val="accent5">
              <a:lumMod val="20000"/>
              <a:lumOff val="80000"/>
            </a:schemeClr>
          </a:solidFill>
        </p:spPr>
        <p:txBody>
          <a:bodyPr wrap="square" rtlCol="0">
            <a:spAutoFit/>
          </a:bodyPr>
          <a:lstStyle/>
          <a:p>
            <a:r>
              <a:rPr lang="en-SG" dirty="0"/>
              <a:t>MS Windows 2000 (shipped 1999)</a:t>
            </a:r>
          </a:p>
          <a:p>
            <a:r>
              <a:rPr lang="en-SG" dirty="0"/>
              <a:t>• Development Team Size: 1400</a:t>
            </a:r>
          </a:p>
          <a:p>
            <a:r>
              <a:rPr lang="en-SG" dirty="0"/>
              <a:t>• 180 Source Projects</a:t>
            </a:r>
          </a:p>
          <a:p>
            <a:r>
              <a:rPr lang="en-SG" dirty="0"/>
              <a:t>• Full Source Base about 50Gb of disk space</a:t>
            </a:r>
          </a:p>
          <a:p>
            <a:r>
              <a:rPr lang="en-SG" dirty="0"/>
              <a:t>• Complete build time: 8 hours on PIII Xeon 550, 50Gb HD, 512K Ram</a:t>
            </a:r>
          </a:p>
          <a:p>
            <a:r>
              <a:rPr lang="en-SG" dirty="0"/>
              <a:t>• Stress test on ~1000 Systems</a:t>
            </a:r>
          </a:p>
        </p:txBody>
      </p:sp>
    </p:spTree>
    <p:extLst>
      <p:ext uri="{BB962C8B-B14F-4D97-AF65-F5344CB8AC3E}">
        <p14:creationId xmlns:p14="http://schemas.microsoft.com/office/powerpoint/2010/main" val="254768717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Modern Operating Systems</a:t>
            </a:r>
          </a:p>
        </p:txBody>
      </p:sp>
      <p:sp>
        <p:nvSpPr>
          <p:cNvPr id="3" name="Content Placeholder 2"/>
          <p:cNvSpPr>
            <a:spLocks noGrp="1"/>
          </p:cNvSpPr>
          <p:nvPr>
            <p:ph idx="1"/>
          </p:nvPr>
        </p:nvSpPr>
        <p:spPr>
          <a:xfrm>
            <a:off x="457200" y="1600200"/>
            <a:ext cx="4078796" cy="4525963"/>
          </a:xfrm>
        </p:spPr>
        <p:txBody>
          <a:bodyPr>
            <a:normAutofit/>
          </a:bodyPr>
          <a:lstStyle/>
          <a:p>
            <a:r>
              <a:rPr lang="en-SG" sz="2800" dirty="0" smtClean="0"/>
              <a:t>Multitasking </a:t>
            </a:r>
            <a:r>
              <a:rPr lang="en-SG" sz="2800" dirty="0"/>
              <a:t>concurrent execution </a:t>
            </a:r>
            <a:r>
              <a:rPr lang="en-SG" sz="2800" dirty="0" smtClean="0"/>
              <a:t>of programs</a:t>
            </a:r>
            <a:endParaRPr lang="en-SG" sz="2800" dirty="0"/>
          </a:p>
          <a:p>
            <a:pPr lvl="1"/>
            <a:r>
              <a:rPr lang="en-SG" sz="2400" dirty="0" smtClean="0"/>
              <a:t>Single/Multiprocessor </a:t>
            </a:r>
            <a:r>
              <a:rPr lang="en-SG" sz="2400" dirty="0"/>
              <a:t>operation</a:t>
            </a:r>
          </a:p>
          <a:p>
            <a:pPr lvl="1"/>
            <a:r>
              <a:rPr lang="en-SG" sz="2400" dirty="0" smtClean="0"/>
              <a:t>Single/Multi </a:t>
            </a:r>
            <a:r>
              <a:rPr lang="en-SG" sz="2400" dirty="0"/>
              <a:t>user systems</a:t>
            </a:r>
          </a:p>
          <a:p>
            <a:r>
              <a:rPr lang="en-SG" sz="2800" dirty="0" smtClean="0"/>
              <a:t>What is a kernel mode?</a:t>
            </a:r>
          </a:p>
          <a:p>
            <a:r>
              <a:rPr lang="en-SG" sz="2800" dirty="0" smtClean="0"/>
              <a:t>What is a user mode?</a:t>
            </a:r>
            <a:endParaRPr lang="en-SG" sz="2800" dirty="0"/>
          </a:p>
        </p:txBody>
      </p:sp>
      <p:graphicFrame>
        <p:nvGraphicFramePr>
          <p:cNvPr id="4" name="Table 3"/>
          <p:cNvGraphicFramePr>
            <a:graphicFrameLocks noGrp="1"/>
          </p:cNvGraphicFramePr>
          <p:nvPr>
            <p:extLst>
              <p:ext uri="{D42A27DB-BD31-4B8C-83A1-F6EECF244321}">
                <p14:modId xmlns:p14="http://schemas.microsoft.com/office/powerpoint/2010/main" val="539845327"/>
              </p:ext>
            </p:extLst>
          </p:nvPr>
        </p:nvGraphicFramePr>
        <p:xfrm>
          <a:off x="6012160" y="3284984"/>
          <a:ext cx="2520280" cy="2664296"/>
        </p:xfrm>
        <a:graphic>
          <a:graphicData uri="http://schemas.openxmlformats.org/drawingml/2006/table">
            <a:tbl>
              <a:tblPr firstRow="1" bandRow="1">
                <a:tableStyleId>{5C22544A-7EE6-4342-B048-85BDC9FD1C3A}</a:tableStyleId>
              </a:tblPr>
              <a:tblGrid>
                <a:gridCol w="2520280"/>
              </a:tblGrid>
              <a:tr h="666074">
                <a:tc>
                  <a:txBody>
                    <a:bodyPr/>
                    <a:lstStyle/>
                    <a:p>
                      <a:endParaRPr lang="en-SG" dirty="0"/>
                    </a:p>
                  </a:txBody>
                  <a:tcPr/>
                </a:tc>
              </a:tr>
              <a:tr h="666074">
                <a:tc>
                  <a:txBody>
                    <a:bodyPr/>
                    <a:lstStyle/>
                    <a:p>
                      <a:r>
                        <a:rPr lang="en-GB" dirty="0" smtClean="0"/>
                        <a:t>User Interface Program</a:t>
                      </a:r>
                      <a:endParaRPr lang="en-SG" dirty="0"/>
                    </a:p>
                  </a:txBody>
                  <a:tcPr/>
                </a:tc>
              </a:tr>
              <a:tr h="666074">
                <a:tc>
                  <a:txBody>
                    <a:bodyPr/>
                    <a:lstStyle/>
                    <a:p>
                      <a:r>
                        <a:rPr lang="en-GB" dirty="0" smtClean="0"/>
                        <a:t>Operating system</a:t>
                      </a:r>
                      <a:endParaRPr lang="en-SG" dirty="0"/>
                    </a:p>
                  </a:txBody>
                  <a:tcPr/>
                </a:tc>
              </a:tr>
              <a:tr h="666074">
                <a:tc>
                  <a:txBody>
                    <a:bodyPr/>
                    <a:lstStyle/>
                    <a:p>
                      <a:r>
                        <a:rPr lang="en-GB" dirty="0" smtClean="0"/>
                        <a:t>Hardware</a:t>
                      </a:r>
                      <a:endParaRPr lang="en-SG" dirty="0"/>
                    </a:p>
                  </a:txBody>
                  <a:tcPr/>
                </a:tc>
              </a:tr>
            </a:tbl>
          </a:graphicData>
        </a:graphic>
      </p:graphicFrame>
      <p:sp>
        <p:nvSpPr>
          <p:cNvPr id="5" name="Oval 4"/>
          <p:cNvSpPr/>
          <p:nvPr/>
        </p:nvSpPr>
        <p:spPr>
          <a:xfrm>
            <a:off x="6084168" y="3356992"/>
            <a:ext cx="504056" cy="504056"/>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 name="Oval 5"/>
          <p:cNvSpPr/>
          <p:nvPr/>
        </p:nvSpPr>
        <p:spPr>
          <a:xfrm>
            <a:off x="6948264" y="3356992"/>
            <a:ext cx="504056" cy="504056"/>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7" name="Oval 6"/>
          <p:cNvSpPr/>
          <p:nvPr/>
        </p:nvSpPr>
        <p:spPr>
          <a:xfrm>
            <a:off x="7740352" y="3356992"/>
            <a:ext cx="504056" cy="504056"/>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0" name="TextBox 9"/>
          <p:cNvSpPr txBox="1"/>
          <p:nvPr/>
        </p:nvSpPr>
        <p:spPr>
          <a:xfrm>
            <a:off x="6084168" y="2276872"/>
            <a:ext cx="1080120" cy="276999"/>
          </a:xfrm>
          <a:prstGeom prst="rect">
            <a:avLst/>
          </a:prstGeom>
          <a:noFill/>
        </p:spPr>
        <p:txBody>
          <a:bodyPr wrap="square" rtlCol="0">
            <a:spAutoFit/>
          </a:bodyPr>
          <a:lstStyle/>
          <a:p>
            <a:r>
              <a:rPr lang="en-GB" sz="1200" dirty="0" smtClean="0"/>
              <a:t>Web Browser</a:t>
            </a:r>
            <a:endParaRPr lang="en-SG" sz="1200" dirty="0"/>
          </a:p>
        </p:txBody>
      </p:sp>
      <p:sp>
        <p:nvSpPr>
          <p:cNvPr id="11" name="TextBox 10"/>
          <p:cNvSpPr txBox="1"/>
          <p:nvPr/>
        </p:nvSpPr>
        <p:spPr>
          <a:xfrm>
            <a:off x="7110536" y="2575937"/>
            <a:ext cx="1080120" cy="276999"/>
          </a:xfrm>
          <a:prstGeom prst="rect">
            <a:avLst/>
          </a:prstGeom>
          <a:noFill/>
        </p:spPr>
        <p:txBody>
          <a:bodyPr wrap="square" rtlCol="0">
            <a:spAutoFit/>
          </a:bodyPr>
          <a:lstStyle/>
          <a:p>
            <a:r>
              <a:rPr lang="en-GB" sz="1200" dirty="0" smtClean="0"/>
              <a:t>Email reader</a:t>
            </a:r>
            <a:endParaRPr lang="en-SG" sz="1200" dirty="0"/>
          </a:p>
        </p:txBody>
      </p:sp>
      <p:sp>
        <p:nvSpPr>
          <p:cNvPr id="12" name="TextBox 11"/>
          <p:cNvSpPr txBox="1"/>
          <p:nvPr/>
        </p:nvSpPr>
        <p:spPr>
          <a:xfrm>
            <a:off x="7740352" y="2276871"/>
            <a:ext cx="1080120" cy="276999"/>
          </a:xfrm>
          <a:prstGeom prst="rect">
            <a:avLst/>
          </a:prstGeom>
          <a:noFill/>
        </p:spPr>
        <p:txBody>
          <a:bodyPr wrap="square" rtlCol="0">
            <a:spAutoFit/>
          </a:bodyPr>
          <a:lstStyle/>
          <a:p>
            <a:r>
              <a:rPr lang="en-GB" sz="1200" dirty="0" smtClean="0"/>
              <a:t>Music Player</a:t>
            </a:r>
            <a:endParaRPr lang="en-SG" sz="1200" dirty="0"/>
          </a:p>
        </p:txBody>
      </p:sp>
      <p:cxnSp>
        <p:nvCxnSpPr>
          <p:cNvPr id="9" name="Straight Arrow Connector 8"/>
          <p:cNvCxnSpPr/>
          <p:nvPr/>
        </p:nvCxnSpPr>
        <p:spPr>
          <a:xfrm flipH="1">
            <a:off x="6283096" y="2575937"/>
            <a:ext cx="341132" cy="78105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H="1">
            <a:off x="7164288" y="2852936"/>
            <a:ext cx="170566" cy="48199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H="1">
            <a:off x="8046132" y="2596498"/>
            <a:ext cx="198276" cy="68848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1" name="Left Brace 20"/>
          <p:cNvSpPr/>
          <p:nvPr/>
        </p:nvSpPr>
        <p:spPr>
          <a:xfrm>
            <a:off x="5652120" y="3284984"/>
            <a:ext cx="288032" cy="2016224"/>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22" name="Left Brace 21"/>
          <p:cNvSpPr/>
          <p:nvPr/>
        </p:nvSpPr>
        <p:spPr>
          <a:xfrm>
            <a:off x="5652120" y="5301208"/>
            <a:ext cx="288032" cy="72008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23" name="TextBox 22"/>
          <p:cNvSpPr txBox="1"/>
          <p:nvPr/>
        </p:nvSpPr>
        <p:spPr>
          <a:xfrm>
            <a:off x="4427984" y="4154596"/>
            <a:ext cx="1224136" cy="338554"/>
          </a:xfrm>
          <a:prstGeom prst="rect">
            <a:avLst/>
          </a:prstGeom>
          <a:noFill/>
        </p:spPr>
        <p:txBody>
          <a:bodyPr wrap="square" rtlCol="0">
            <a:spAutoFit/>
          </a:bodyPr>
          <a:lstStyle/>
          <a:p>
            <a:r>
              <a:rPr lang="en-GB" sz="1600" dirty="0" smtClean="0"/>
              <a:t>User mode</a:t>
            </a:r>
            <a:endParaRPr lang="en-SG" sz="1600" dirty="0"/>
          </a:p>
        </p:txBody>
      </p:sp>
      <p:sp>
        <p:nvSpPr>
          <p:cNvPr id="24" name="TextBox 23"/>
          <p:cNvSpPr txBox="1"/>
          <p:nvPr/>
        </p:nvSpPr>
        <p:spPr>
          <a:xfrm>
            <a:off x="4283968" y="5491971"/>
            <a:ext cx="1364373" cy="338554"/>
          </a:xfrm>
          <a:prstGeom prst="rect">
            <a:avLst/>
          </a:prstGeom>
          <a:noFill/>
        </p:spPr>
        <p:txBody>
          <a:bodyPr wrap="square" rtlCol="0">
            <a:spAutoFit/>
          </a:bodyPr>
          <a:lstStyle/>
          <a:p>
            <a:r>
              <a:rPr lang="en-GB" sz="1600" dirty="0" smtClean="0"/>
              <a:t>Kernel mode</a:t>
            </a:r>
            <a:endParaRPr lang="en-SG" sz="1600" dirty="0"/>
          </a:p>
        </p:txBody>
      </p:sp>
    </p:spTree>
    <p:extLst>
      <p:ext uri="{BB962C8B-B14F-4D97-AF65-F5344CB8AC3E}">
        <p14:creationId xmlns:p14="http://schemas.microsoft.com/office/powerpoint/2010/main" val="127641248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Real Time OS (RTOS)</a:t>
            </a:r>
          </a:p>
        </p:txBody>
      </p:sp>
      <p:sp>
        <p:nvSpPr>
          <p:cNvPr id="3" name="Content Placeholder 2"/>
          <p:cNvSpPr>
            <a:spLocks noGrp="1"/>
          </p:cNvSpPr>
          <p:nvPr>
            <p:ph idx="1"/>
          </p:nvPr>
        </p:nvSpPr>
        <p:spPr/>
        <p:txBody>
          <a:bodyPr/>
          <a:lstStyle/>
          <a:p>
            <a:r>
              <a:rPr lang="en-SG" dirty="0" smtClean="0"/>
              <a:t>Some </a:t>
            </a:r>
            <a:r>
              <a:rPr lang="en-SG" dirty="0"/>
              <a:t>systems have time </a:t>
            </a:r>
            <a:r>
              <a:rPr lang="en-SG" dirty="0" smtClean="0"/>
              <a:t>constraints, periodicity</a:t>
            </a:r>
            <a:r>
              <a:rPr lang="en-SG" dirty="0"/>
              <a:t>, deadlines, response rates</a:t>
            </a:r>
          </a:p>
          <a:p>
            <a:r>
              <a:rPr lang="en-SG" dirty="0" smtClean="0"/>
              <a:t>Critical </a:t>
            </a:r>
            <a:r>
              <a:rPr lang="en-SG" dirty="0"/>
              <a:t>systems e.g. Aircraft flight </a:t>
            </a:r>
            <a:r>
              <a:rPr lang="en-SG" dirty="0" smtClean="0"/>
              <a:t>systems, nuclear </a:t>
            </a:r>
            <a:r>
              <a:rPr lang="en-SG" dirty="0"/>
              <a:t>power plants, radar systems</a:t>
            </a:r>
          </a:p>
          <a:p>
            <a:r>
              <a:rPr lang="fr-FR" dirty="0" smtClean="0"/>
              <a:t>Consumer Appliance </a:t>
            </a:r>
            <a:r>
              <a:rPr lang="fr-FR" dirty="0" err="1" smtClean="0"/>
              <a:t>e.g</a:t>
            </a:r>
            <a:r>
              <a:rPr lang="fr-FR" dirty="0"/>
              <a:t>. mobile </a:t>
            </a:r>
            <a:r>
              <a:rPr lang="fr-FR" dirty="0" smtClean="0"/>
              <a:t>phones, </a:t>
            </a:r>
            <a:r>
              <a:rPr lang="en-SG" dirty="0" smtClean="0"/>
              <a:t>video </a:t>
            </a:r>
            <a:r>
              <a:rPr lang="en-SG" dirty="0"/>
              <a:t>players</a:t>
            </a:r>
          </a:p>
        </p:txBody>
      </p:sp>
    </p:spTree>
    <p:extLst>
      <p:ext uri="{BB962C8B-B14F-4D97-AF65-F5344CB8AC3E}">
        <p14:creationId xmlns:p14="http://schemas.microsoft.com/office/powerpoint/2010/main" val="382705076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Embedded OS</a:t>
            </a:r>
          </a:p>
        </p:txBody>
      </p:sp>
      <p:sp>
        <p:nvSpPr>
          <p:cNvPr id="3" name="Content Placeholder 2"/>
          <p:cNvSpPr>
            <a:spLocks noGrp="1"/>
          </p:cNvSpPr>
          <p:nvPr>
            <p:ph idx="1"/>
          </p:nvPr>
        </p:nvSpPr>
        <p:spPr/>
        <p:txBody>
          <a:bodyPr/>
          <a:lstStyle/>
          <a:p>
            <a:pPr marL="0" indent="0">
              <a:buNone/>
            </a:pPr>
            <a:r>
              <a:rPr lang="en-SG" dirty="0"/>
              <a:t>• Specialised devices and applications</a:t>
            </a:r>
          </a:p>
          <a:p>
            <a:pPr marL="0" indent="0">
              <a:buNone/>
            </a:pPr>
            <a:r>
              <a:rPr lang="en-SG" dirty="0"/>
              <a:t>• Potential restrictions</a:t>
            </a:r>
          </a:p>
          <a:p>
            <a:pPr marL="400050" lvl="1" indent="0">
              <a:buNone/>
            </a:pPr>
            <a:r>
              <a:rPr lang="en-SG" dirty="0"/>
              <a:t>– Power requirements</a:t>
            </a:r>
          </a:p>
          <a:p>
            <a:pPr marL="400050" lvl="1" indent="0">
              <a:buNone/>
            </a:pPr>
            <a:r>
              <a:rPr lang="en-SG" dirty="0"/>
              <a:t>– Physical size</a:t>
            </a:r>
          </a:p>
          <a:p>
            <a:pPr marL="400050" lvl="1" indent="0">
              <a:buNone/>
            </a:pPr>
            <a:r>
              <a:rPr lang="en-SG" dirty="0"/>
              <a:t>– Specific purpose</a:t>
            </a:r>
          </a:p>
          <a:p>
            <a:pPr marL="400050" lvl="1" indent="0">
              <a:buNone/>
            </a:pPr>
            <a:r>
              <a:rPr lang="en-SG" dirty="0"/>
              <a:t>– Real time requirements</a:t>
            </a:r>
          </a:p>
          <a:p>
            <a:pPr marL="400050" lvl="1" indent="0">
              <a:buNone/>
            </a:pPr>
            <a:r>
              <a:rPr lang="en-SG" dirty="0"/>
              <a:t>– Memory </a:t>
            </a:r>
            <a:r>
              <a:rPr lang="en-SG" dirty="0" smtClean="0"/>
              <a:t>limitations</a:t>
            </a:r>
            <a:endParaRPr lang="en-SG" dirty="0"/>
          </a:p>
        </p:txBody>
      </p:sp>
    </p:spTree>
    <p:extLst>
      <p:ext uri="{BB962C8B-B14F-4D97-AF65-F5344CB8AC3E}">
        <p14:creationId xmlns:p14="http://schemas.microsoft.com/office/powerpoint/2010/main" val="16714680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1244" y="277391"/>
            <a:ext cx="8229600" cy="1143000"/>
          </a:xfrm>
        </p:spPr>
        <p:txBody>
          <a:bodyPr/>
          <a:lstStyle/>
          <a:p>
            <a:r>
              <a:rPr lang="en-SG" dirty="0"/>
              <a:t>OS Thin Line</a:t>
            </a:r>
          </a:p>
        </p:txBody>
      </p:sp>
      <p:sp>
        <p:nvSpPr>
          <p:cNvPr id="3" name="Content Placeholder 2"/>
          <p:cNvSpPr>
            <a:spLocks noGrp="1"/>
          </p:cNvSpPr>
          <p:nvPr>
            <p:ph idx="1"/>
          </p:nvPr>
        </p:nvSpPr>
        <p:spPr>
          <a:xfrm>
            <a:off x="323528" y="6069860"/>
            <a:ext cx="8229600" cy="720080"/>
          </a:xfrm>
        </p:spPr>
        <p:txBody>
          <a:bodyPr/>
          <a:lstStyle/>
          <a:p>
            <a:r>
              <a:rPr lang="en-SG" dirty="0" smtClean="0"/>
              <a:t>What are thick, thin and zero clients?</a:t>
            </a:r>
            <a:endParaRPr lang="en-SG" dirty="0"/>
          </a:p>
        </p:txBody>
      </p:sp>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8935" y="2060848"/>
            <a:ext cx="1666875" cy="2952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26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35159" y="1589360"/>
            <a:ext cx="2247900" cy="38957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268"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12160" y="1268760"/>
            <a:ext cx="2150889" cy="40400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474919" y="5373216"/>
            <a:ext cx="1810891" cy="584775"/>
          </a:xfrm>
          <a:prstGeom prst="rect">
            <a:avLst/>
          </a:prstGeom>
          <a:noFill/>
        </p:spPr>
        <p:txBody>
          <a:bodyPr wrap="square" rtlCol="0">
            <a:spAutoFit/>
          </a:bodyPr>
          <a:lstStyle/>
          <a:p>
            <a:r>
              <a:rPr lang="en-SG" sz="1600" dirty="0" smtClean="0"/>
              <a:t>MP3 </a:t>
            </a:r>
          </a:p>
          <a:p>
            <a:r>
              <a:rPr lang="en-SG" sz="1600" dirty="0" smtClean="0"/>
              <a:t>Embedded </a:t>
            </a:r>
            <a:r>
              <a:rPr lang="en-SG" sz="1600" dirty="0"/>
              <a:t>OS</a:t>
            </a:r>
          </a:p>
        </p:txBody>
      </p:sp>
      <p:sp>
        <p:nvSpPr>
          <p:cNvPr id="8" name="TextBox 7"/>
          <p:cNvSpPr txBox="1"/>
          <p:nvPr/>
        </p:nvSpPr>
        <p:spPr>
          <a:xfrm>
            <a:off x="2853663" y="5485085"/>
            <a:ext cx="1810891" cy="584775"/>
          </a:xfrm>
          <a:prstGeom prst="rect">
            <a:avLst/>
          </a:prstGeom>
          <a:noFill/>
        </p:spPr>
        <p:txBody>
          <a:bodyPr wrap="square" rtlCol="0">
            <a:spAutoFit/>
          </a:bodyPr>
          <a:lstStyle/>
          <a:p>
            <a:r>
              <a:rPr lang="en-SG" sz="1600" dirty="0" smtClean="0"/>
              <a:t>Smart Phone </a:t>
            </a:r>
          </a:p>
          <a:p>
            <a:r>
              <a:rPr lang="en-SG" sz="1600" dirty="0" smtClean="0"/>
              <a:t>RTOS</a:t>
            </a:r>
            <a:endParaRPr lang="en-SG" sz="1600" dirty="0"/>
          </a:p>
        </p:txBody>
      </p:sp>
      <p:sp>
        <p:nvSpPr>
          <p:cNvPr id="9" name="TextBox 8"/>
          <p:cNvSpPr txBox="1"/>
          <p:nvPr/>
        </p:nvSpPr>
        <p:spPr>
          <a:xfrm>
            <a:off x="5759905" y="5352794"/>
            <a:ext cx="2131838" cy="584775"/>
          </a:xfrm>
          <a:prstGeom prst="rect">
            <a:avLst/>
          </a:prstGeom>
          <a:noFill/>
        </p:spPr>
        <p:txBody>
          <a:bodyPr wrap="square" rtlCol="0">
            <a:spAutoFit/>
          </a:bodyPr>
          <a:lstStyle/>
          <a:p>
            <a:r>
              <a:rPr lang="en-SG" sz="1600" dirty="0"/>
              <a:t>iPhone</a:t>
            </a:r>
          </a:p>
          <a:p>
            <a:r>
              <a:rPr lang="en-SG" sz="1600" dirty="0"/>
              <a:t>General Purpose OS</a:t>
            </a:r>
          </a:p>
        </p:txBody>
      </p:sp>
    </p:spTree>
    <p:extLst>
      <p:ext uri="{BB962C8B-B14F-4D97-AF65-F5344CB8AC3E}">
        <p14:creationId xmlns:p14="http://schemas.microsoft.com/office/powerpoint/2010/main" val="254365350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smtClean="0"/>
              <a:t>Summary</a:t>
            </a:r>
            <a:endParaRPr lang="en-SG" dirty="0"/>
          </a:p>
        </p:txBody>
      </p:sp>
      <p:sp>
        <p:nvSpPr>
          <p:cNvPr id="3" name="Content Placeholder 2"/>
          <p:cNvSpPr>
            <a:spLocks noGrp="1"/>
          </p:cNvSpPr>
          <p:nvPr>
            <p:ph idx="1"/>
          </p:nvPr>
        </p:nvSpPr>
        <p:spPr/>
        <p:txBody>
          <a:bodyPr>
            <a:normAutofit fontScale="70000" lnSpcReduction="20000"/>
          </a:bodyPr>
          <a:lstStyle/>
          <a:p>
            <a:r>
              <a:rPr lang="en-SG" dirty="0"/>
              <a:t>An </a:t>
            </a:r>
            <a:r>
              <a:rPr lang="en-SG" b="1" dirty="0"/>
              <a:t>operating system</a:t>
            </a:r>
            <a:r>
              <a:rPr lang="en-SG" dirty="0"/>
              <a:t> (</a:t>
            </a:r>
            <a:r>
              <a:rPr lang="en-SG" b="1" dirty="0"/>
              <a:t>OS</a:t>
            </a:r>
            <a:r>
              <a:rPr lang="en-SG" dirty="0"/>
              <a:t>) is a collection of software that manages computer hardware resources and provides common services for computer programs. </a:t>
            </a:r>
            <a:endParaRPr lang="en-SG" dirty="0" smtClean="0"/>
          </a:p>
          <a:p>
            <a:pPr lvl="1"/>
            <a:r>
              <a:rPr lang="en-SG" dirty="0" smtClean="0"/>
              <a:t>The kernel is the software engine that drives a computer</a:t>
            </a:r>
          </a:p>
          <a:p>
            <a:pPr lvl="1"/>
            <a:r>
              <a:rPr lang="en-SG" dirty="0" smtClean="0"/>
              <a:t>Desktop GUI / shell is the human interface that enables the user to interact with the kernel.</a:t>
            </a:r>
          </a:p>
          <a:p>
            <a:r>
              <a:rPr lang="en-SG" dirty="0" smtClean="0"/>
              <a:t>Modes of operation </a:t>
            </a:r>
          </a:p>
          <a:p>
            <a:pPr lvl="1"/>
            <a:r>
              <a:rPr lang="en-SG" dirty="0" smtClean="0"/>
              <a:t>Batch Processing: Executing </a:t>
            </a:r>
            <a:r>
              <a:rPr lang="en-SG" dirty="0"/>
              <a:t>a series of non-interactive jobs </a:t>
            </a:r>
            <a:r>
              <a:rPr lang="en-SG" dirty="0" smtClean="0"/>
              <a:t>one </a:t>
            </a:r>
            <a:r>
              <a:rPr lang="en-SG" dirty="0"/>
              <a:t>at a time until </a:t>
            </a:r>
            <a:r>
              <a:rPr lang="en-SG" dirty="0" smtClean="0"/>
              <a:t>completion.</a:t>
            </a:r>
          </a:p>
          <a:p>
            <a:pPr lvl="1"/>
            <a:r>
              <a:rPr lang="en-SG" dirty="0" smtClean="0"/>
              <a:t>Spooling: placing programmes/data </a:t>
            </a:r>
            <a:r>
              <a:rPr lang="en-SG" dirty="0"/>
              <a:t>in a temporary </a:t>
            </a:r>
            <a:r>
              <a:rPr lang="en-SG" dirty="0" smtClean="0"/>
              <a:t>buffer </a:t>
            </a:r>
            <a:r>
              <a:rPr lang="en-SG" dirty="0"/>
              <a:t>for </a:t>
            </a:r>
            <a:r>
              <a:rPr lang="en-SG" dirty="0" smtClean="0"/>
              <a:t>serial processing.</a:t>
            </a:r>
            <a:endParaRPr lang="en-SG" dirty="0"/>
          </a:p>
          <a:p>
            <a:pPr lvl="1"/>
            <a:r>
              <a:rPr lang="en-SG" dirty="0"/>
              <a:t>Time Slice </a:t>
            </a:r>
            <a:r>
              <a:rPr lang="en-SG" dirty="0" smtClean="0"/>
              <a:t>operations: The </a:t>
            </a:r>
            <a:r>
              <a:rPr lang="en-SG" dirty="0"/>
              <a:t>systems assigns a processor time slicing to one thread after another, depending on each thread needs.</a:t>
            </a:r>
            <a:endParaRPr lang="en-SG" dirty="0" smtClean="0"/>
          </a:p>
          <a:p>
            <a:r>
              <a:rPr lang="en-SG" b="1" dirty="0"/>
              <a:t>Operating System </a:t>
            </a:r>
            <a:r>
              <a:rPr lang="en-SG" b="1" dirty="0" smtClean="0"/>
              <a:t>Basics </a:t>
            </a:r>
            <a:r>
              <a:rPr lang="en-SG" dirty="0" smtClean="0">
                <a:hlinkClick r:id="rId2"/>
              </a:rPr>
              <a:t> https</a:t>
            </a:r>
            <a:r>
              <a:rPr lang="en-SG" dirty="0">
                <a:hlinkClick r:id="rId2"/>
              </a:rPr>
              <a:t>://</a:t>
            </a:r>
            <a:r>
              <a:rPr lang="en-SG" dirty="0" smtClean="0">
                <a:hlinkClick r:id="rId2"/>
              </a:rPr>
              <a:t>youtu.be/9GDX-IyZ_C8</a:t>
            </a:r>
            <a:endParaRPr lang="en-SG" dirty="0" smtClean="0"/>
          </a:p>
          <a:p>
            <a:endParaRPr lang="en-SG" dirty="0" smtClean="0"/>
          </a:p>
          <a:p>
            <a:endParaRPr lang="en-SG" dirty="0"/>
          </a:p>
        </p:txBody>
      </p:sp>
    </p:spTree>
    <p:extLst>
      <p:ext uri="{BB962C8B-B14F-4D97-AF65-F5344CB8AC3E}">
        <p14:creationId xmlns:p14="http://schemas.microsoft.com/office/powerpoint/2010/main" val="93130562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SG" dirty="0"/>
              <a:t>QUESTIONS</a:t>
            </a:r>
            <a:r>
              <a:rPr lang="en-SG" dirty="0" smtClean="0"/>
              <a:t>?</a:t>
            </a:r>
            <a:endParaRPr lang="en-SG" dirty="0"/>
          </a:p>
        </p:txBody>
      </p:sp>
      <p:sp>
        <p:nvSpPr>
          <p:cNvPr id="3" name="Content Placeholder 2"/>
          <p:cNvSpPr>
            <a:spLocks noGrp="1"/>
          </p:cNvSpPr>
          <p:nvPr>
            <p:ph idx="1"/>
          </p:nvPr>
        </p:nvSpPr>
        <p:spPr/>
        <p:txBody>
          <a:bodyPr/>
          <a:lstStyle/>
          <a:p>
            <a:pPr marL="0" indent="0">
              <a:buNone/>
            </a:pPr>
            <a:endParaRPr lang="en-SG" dirty="0"/>
          </a:p>
        </p:txBody>
      </p:sp>
    </p:spTree>
    <p:extLst>
      <p:ext uri="{BB962C8B-B14F-4D97-AF65-F5344CB8AC3E}">
        <p14:creationId xmlns:p14="http://schemas.microsoft.com/office/powerpoint/2010/main" val="39132588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ET0023 Practical</a:t>
            </a:r>
          </a:p>
        </p:txBody>
      </p:sp>
      <p:sp>
        <p:nvSpPr>
          <p:cNvPr id="3" name="Content Placeholder 2"/>
          <p:cNvSpPr>
            <a:spLocks noGrp="1"/>
          </p:cNvSpPr>
          <p:nvPr>
            <p:ph idx="1"/>
          </p:nvPr>
        </p:nvSpPr>
        <p:spPr/>
        <p:txBody>
          <a:bodyPr/>
          <a:lstStyle/>
          <a:p>
            <a:r>
              <a:rPr lang="en-SG" dirty="0" smtClean="0"/>
              <a:t>Introduction </a:t>
            </a:r>
            <a:r>
              <a:rPr lang="en-SG" dirty="0"/>
              <a:t>to Linux</a:t>
            </a:r>
          </a:p>
          <a:p>
            <a:r>
              <a:rPr lang="en-SG" dirty="0" smtClean="0"/>
              <a:t>Process </a:t>
            </a:r>
            <a:r>
              <a:rPr lang="en-SG" dirty="0"/>
              <a:t>control and management</a:t>
            </a:r>
          </a:p>
          <a:p>
            <a:r>
              <a:rPr lang="en-SG" dirty="0" smtClean="0"/>
              <a:t>Memory </a:t>
            </a:r>
            <a:r>
              <a:rPr lang="en-SG" dirty="0"/>
              <a:t>management and monitoring</a:t>
            </a:r>
          </a:p>
          <a:p>
            <a:r>
              <a:rPr lang="en-SG" dirty="0" smtClean="0"/>
              <a:t>File systems </a:t>
            </a:r>
            <a:r>
              <a:rPr lang="en-SG" dirty="0"/>
              <a:t>and storage</a:t>
            </a:r>
          </a:p>
          <a:p>
            <a:r>
              <a:rPr lang="en-SG" dirty="0" smtClean="0"/>
              <a:t>Device </a:t>
            </a:r>
            <a:r>
              <a:rPr lang="en-SG" dirty="0"/>
              <a:t>I/O and management</a:t>
            </a:r>
          </a:p>
          <a:p>
            <a:r>
              <a:rPr lang="en-SG" dirty="0" smtClean="0"/>
              <a:t>System services</a:t>
            </a:r>
            <a:endParaRPr lang="en-SG" dirty="0"/>
          </a:p>
        </p:txBody>
      </p:sp>
    </p:spTree>
    <p:extLst>
      <p:ext uri="{BB962C8B-B14F-4D97-AF65-F5344CB8AC3E}">
        <p14:creationId xmlns:p14="http://schemas.microsoft.com/office/powerpoint/2010/main" val="190786697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Assessment</a:t>
            </a:r>
          </a:p>
        </p:txBody>
      </p:sp>
      <p:graphicFrame>
        <p:nvGraphicFramePr>
          <p:cNvPr id="4" name="Table 3"/>
          <p:cNvGraphicFramePr>
            <a:graphicFrameLocks noGrp="1"/>
          </p:cNvGraphicFramePr>
          <p:nvPr>
            <p:extLst>
              <p:ext uri="{D42A27DB-BD31-4B8C-83A1-F6EECF244321}">
                <p14:modId xmlns:p14="http://schemas.microsoft.com/office/powerpoint/2010/main" val="1037277414"/>
              </p:ext>
            </p:extLst>
          </p:nvPr>
        </p:nvGraphicFramePr>
        <p:xfrm>
          <a:off x="899592" y="1688785"/>
          <a:ext cx="7488832" cy="3972463"/>
        </p:xfrm>
        <a:graphic>
          <a:graphicData uri="http://schemas.openxmlformats.org/drawingml/2006/table">
            <a:tbl>
              <a:tblPr firstRow="1" bandRow="1">
                <a:tableStyleId>{5C22544A-7EE6-4342-B048-85BDC9FD1C3A}</a:tableStyleId>
              </a:tblPr>
              <a:tblGrid>
                <a:gridCol w="2496277"/>
                <a:gridCol w="1608179"/>
                <a:gridCol w="3384376"/>
              </a:tblGrid>
              <a:tr h="735856">
                <a:tc>
                  <a:txBody>
                    <a:bodyPr/>
                    <a:lstStyle/>
                    <a:p>
                      <a:r>
                        <a:rPr lang="en-SG" dirty="0" smtClean="0"/>
                        <a:t>Topic</a:t>
                      </a:r>
                      <a:endParaRPr lang="en-SG"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SG" dirty="0" smtClean="0"/>
                        <a:t>Percentage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SG" dirty="0" smtClean="0"/>
                        <a:t>Method</a:t>
                      </a:r>
                    </a:p>
                  </a:txBody>
                  <a:tcPr/>
                </a:tc>
              </a:tr>
              <a:tr h="468738">
                <a:tc>
                  <a:txBody>
                    <a:bodyPr/>
                    <a:lstStyle/>
                    <a:p>
                      <a:r>
                        <a:rPr lang="en-SG" sz="2400" dirty="0" smtClean="0"/>
                        <a:t>General</a:t>
                      </a:r>
                      <a:r>
                        <a:rPr lang="en-SG" sz="2400" baseline="0" dirty="0" smtClean="0"/>
                        <a:t> </a:t>
                      </a:r>
                      <a:r>
                        <a:rPr lang="en-SG" sz="2400" dirty="0" smtClean="0"/>
                        <a:t>Performance</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SG" sz="2400" dirty="0" smtClean="0"/>
                        <a:t>10%</a:t>
                      </a:r>
                      <a:endParaRPr lang="en-SG" sz="24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SG" sz="2400" dirty="0" smtClean="0"/>
                        <a:t>Assignment/Participation</a:t>
                      </a:r>
                    </a:p>
                  </a:txBody>
                  <a:tcPr/>
                </a:tc>
              </a:tr>
              <a:tr h="530229">
                <a:tc>
                  <a:txBody>
                    <a:bodyPr/>
                    <a:lstStyle/>
                    <a:p>
                      <a:r>
                        <a:rPr lang="en-SG" sz="2400" dirty="0" smtClean="0"/>
                        <a:t>Lab Test </a:t>
                      </a:r>
                      <a:endParaRPr lang="en-SG" sz="2400" dirty="0"/>
                    </a:p>
                  </a:txBody>
                  <a:tcPr/>
                </a:tc>
                <a:tc>
                  <a:txBody>
                    <a:bodyPr/>
                    <a:lstStyle/>
                    <a:p>
                      <a:r>
                        <a:rPr lang="en-SG" sz="2400" dirty="0" smtClean="0"/>
                        <a:t>15% </a:t>
                      </a:r>
                      <a:endParaRPr lang="en-SG" sz="24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SG" sz="2400" dirty="0" smtClean="0"/>
                        <a:t>Linux Commands usage</a:t>
                      </a:r>
                    </a:p>
                  </a:txBody>
                  <a:tcPr/>
                </a:tc>
              </a:tr>
              <a:tr h="530229">
                <a:tc>
                  <a:txBody>
                    <a:bodyPr/>
                    <a:lstStyle/>
                    <a:p>
                      <a:r>
                        <a:rPr lang="en-SG" sz="2400" dirty="0" smtClean="0"/>
                        <a:t>PBIL Project</a:t>
                      </a:r>
                      <a:endParaRPr lang="en-SG" sz="24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SG" sz="2400" dirty="0" smtClean="0"/>
                        <a:t>15%</a:t>
                      </a:r>
                    </a:p>
                    <a:p>
                      <a:pPr marL="0" marR="0" indent="0" algn="l" defTabSz="914400" rtl="0" eaLnBrk="1" fontAlgn="auto" latinLnBrk="0" hangingPunct="1">
                        <a:lnSpc>
                          <a:spcPct val="100000"/>
                        </a:lnSpc>
                        <a:spcBef>
                          <a:spcPts val="0"/>
                        </a:spcBef>
                        <a:spcAft>
                          <a:spcPts val="0"/>
                        </a:spcAft>
                        <a:buClrTx/>
                        <a:buSzTx/>
                        <a:buFontTx/>
                        <a:buNone/>
                        <a:tabLst/>
                        <a:defRPr/>
                      </a:pPr>
                      <a:endParaRPr lang="en-SG" sz="2400" dirty="0" smtClean="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SG" sz="2400" dirty="0" smtClean="0"/>
                        <a:t>System Services &amp; monitoring</a:t>
                      </a:r>
                    </a:p>
                  </a:txBody>
                  <a:tcPr/>
                </a:tc>
              </a:tr>
              <a:tr h="530229">
                <a:tc>
                  <a:txBody>
                    <a:bodyPr/>
                    <a:lstStyle/>
                    <a:p>
                      <a:r>
                        <a:rPr lang="en-SG" sz="2400" dirty="0" smtClean="0"/>
                        <a:t>Mid-Semester Test</a:t>
                      </a:r>
                      <a:endParaRPr lang="en-SG" sz="2400" dirty="0"/>
                    </a:p>
                  </a:txBody>
                  <a:tcPr/>
                </a:tc>
                <a:tc>
                  <a:txBody>
                    <a:bodyPr/>
                    <a:lstStyle/>
                    <a:p>
                      <a:r>
                        <a:rPr lang="en-SG" sz="2400" dirty="0" smtClean="0"/>
                        <a:t>20%</a:t>
                      </a:r>
                      <a:endParaRPr lang="en-SG" sz="24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SG" sz="2400" dirty="0" smtClean="0"/>
                        <a:t>Online</a:t>
                      </a:r>
                    </a:p>
                  </a:txBody>
                  <a:tcPr/>
                </a:tc>
              </a:tr>
              <a:tr h="53022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SG" sz="2400" dirty="0" err="1" smtClean="0"/>
                        <a:t>Semestral</a:t>
                      </a:r>
                      <a:r>
                        <a:rPr lang="en-SG" sz="2400" dirty="0" smtClean="0"/>
                        <a:t> Exam</a:t>
                      </a:r>
                      <a:endParaRPr lang="en-SG" sz="2400" dirty="0"/>
                    </a:p>
                  </a:txBody>
                  <a:tcPr/>
                </a:tc>
                <a:tc>
                  <a:txBody>
                    <a:bodyPr/>
                    <a:lstStyle/>
                    <a:p>
                      <a:r>
                        <a:rPr lang="en-SG" sz="2400" dirty="0" smtClean="0"/>
                        <a:t>40% </a:t>
                      </a:r>
                      <a:endParaRPr lang="en-SG" sz="24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SG" sz="2400" dirty="0" smtClean="0"/>
                        <a:t>Written Paper</a:t>
                      </a:r>
                    </a:p>
                  </a:txBody>
                  <a:tcPr/>
                </a:tc>
              </a:tr>
            </a:tbl>
          </a:graphicData>
        </a:graphic>
      </p:graphicFrame>
    </p:spTree>
    <p:extLst>
      <p:ext uri="{BB962C8B-B14F-4D97-AF65-F5344CB8AC3E}">
        <p14:creationId xmlns:p14="http://schemas.microsoft.com/office/powerpoint/2010/main" val="301622928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Why study OS?</a:t>
            </a:r>
          </a:p>
        </p:txBody>
      </p:sp>
      <p:sp>
        <p:nvSpPr>
          <p:cNvPr id="3" name="Content Placeholder 2"/>
          <p:cNvSpPr>
            <a:spLocks noGrp="1"/>
          </p:cNvSpPr>
          <p:nvPr>
            <p:ph idx="1"/>
          </p:nvPr>
        </p:nvSpPr>
        <p:spPr/>
        <p:txBody>
          <a:bodyPr/>
          <a:lstStyle/>
          <a:p>
            <a:pPr marL="0" indent="0">
              <a:buNone/>
            </a:pPr>
            <a:r>
              <a:rPr lang="en-SG" dirty="0"/>
              <a:t>• Manage resources and coordination</a:t>
            </a:r>
          </a:p>
          <a:p>
            <a:pPr marL="0" indent="0">
              <a:buNone/>
            </a:pPr>
            <a:r>
              <a:rPr lang="en-SG" dirty="0"/>
              <a:t>• Simplify programming</a:t>
            </a:r>
          </a:p>
          <a:p>
            <a:pPr marL="0" indent="0">
              <a:buNone/>
            </a:pPr>
            <a:r>
              <a:rPr lang="en-SG" dirty="0"/>
              <a:t>• Enforce policies e.g. memory, power</a:t>
            </a:r>
          </a:p>
          <a:p>
            <a:pPr marL="0" indent="0">
              <a:buNone/>
            </a:pPr>
            <a:r>
              <a:rPr lang="en-SG" dirty="0"/>
              <a:t>• Security and protection</a:t>
            </a:r>
          </a:p>
          <a:p>
            <a:pPr marL="0" indent="0">
              <a:buNone/>
            </a:pPr>
            <a:r>
              <a:rPr lang="en-SG" dirty="0"/>
              <a:t>• Portability</a:t>
            </a:r>
          </a:p>
          <a:p>
            <a:pPr marL="0" indent="0">
              <a:buNone/>
            </a:pPr>
            <a:r>
              <a:rPr lang="en-SG" dirty="0"/>
              <a:t>• Efficiency</a:t>
            </a:r>
          </a:p>
        </p:txBody>
      </p:sp>
    </p:spTree>
    <p:extLst>
      <p:ext uri="{BB962C8B-B14F-4D97-AF65-F5344CB8AC3E}">
        <p14:creationId xmlns:p14="http://schemas.microsoft.com/office/powerpoint/2010/main" val="32043986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What is an OS?</a:t>
            </a:r>
          </a:p>
        </p:txBody>
      </p:sp>
      <p:sp>
        <p:nvSpPr>
          <p:cNvPr id="3" name="Content Placeholder 2"/>
          <p:cNvSpPr>
            <a:spLocks noGrp="1"/>
          </p:cNvSpPr>
          <p:nvPr>
            <p:ph idx="1"/>
          </p:nvPr>
        </p:nvSpPr>
        <p:spPr/>
        <p:txBody>
          <a:bodyPr>
            <a:normAutofit fontScale="77500" lnSpcReduction="20000"/>
          </a:bodyPr>
          <a:lstStyle/>
          <a:p>
            <a:r>
              <a:rPr lang="en-SG" dirty="0"/>
              <a:t>An operating system (OS) is a set of </a:t>
            </a:r>
            <a:r>
              <a:rPr lang="en-SG" dirty="0" smtClean="0"/>
              <a:t>basic programs and utilities that make your computer run. The OS manages computer </a:t>
            </a:r>
            <a:r>
              <a:rPr lang="en-SG" dirty="0"/>
              <a:t>hardware resources, and provides common </a:t>
            </a:r>
            <a:r>
              <a:rPr lang="en-SG" dirty="0" smtClean="0"/>
              <a:t>services to </a:t>
            </a:r>
            <a:r>
              <a:rPr lang="en-SG" dirty="0"/>
              <a:t>application software</a:t>
            </a:r>
            <a:r>
              <a:rPr lang="en-SG" dirty="0" smtClean="0"/>
              <a:t>.</a:t>
            </a:r>
          </a:p>
          <a:p>
            <a:endParaRPr lang="en-SG" dirty="0"/>
          </a:p>
          <a:p>
            <a:r>
              <a:rPr lang="en-SG" dirty="0" smtClean="0"/>
              <a:t>The </a:t>
            </a:r>
            <a:r>
              <a:rPr lang="en-SG" dirty="0"/>
              <a:t>operating system is the most important type of </a:t>
            </a:r>
            <a:r>
              <a:rPr lang="en-SG" dirty="0" smtClean="0"/>
              <a:t>system software </a:t>
            </a:r>
            <a:r>
              <a:rPr lang="en-SG" dirty="0"/>
              <a:t>in a computer system. Without an operating </a:t>
            </a:r>
            <a:r>
              <a:rPr lang="en-SG" dirty="0" smtClean="0"/>
              <a:t>system, a </a:t>
            </a:r>
            <a:r>
              <a:rPr lang="en-SG" dirty="0"/>
              <a:t>user cannot run </a:t>
            </a:r>
            <a:r>
              <a:rPr lang="en-SG" dirty="0" smtClean="0"/>
              <a:t>any </a:t>
            </a:r>
            <a:r>
              <a:rPr lang="en-SG" dirty="0"/>
              <a:t>application program on their computer</a:t>
            </a:r>
            <a:r>
              <a:rPr lang="en-SG" dirty="0" smtClean="0"/>
              <a:t>, unless </a:t>
            </a:r>
            <a:r>
              <a:rPr lang="en-SG" dirty="0"/>
              <a:t>the application program is self booting</a:t>
            </a:r>
            <a:r>
              <a:rPr lang="en-SG" dirty="0" smtClean="0"/>
              <a:t>.</a:t>
            </a:r>
          </a:p>
          <a:p>
            <a:pPr marL="0" indent="0">
              <a:buNone/>
            </a:pPr>
            <a:endParaRPr lang="en-GB" dirty="0" smtClean="0"/>
          </a:p>
          <a:p>
            <a:pPr marL="0" indent="0">
              <a:buNone/>
            </a:pPr>
            <a:endParaRPr lang="en-SG" dirty="0"/>
          </a:p>
          <a:p>
            <a:pPr marL="0" indent="0">
              <a:buNone/>
            </a:pPr>
            <a:r>
              <a:rPr lang="en-SG" dirty="0">
                <a:hlinkClick r:id="rId3"/>
              </a:rPr>
              <a:t>http://</a:t>
            </a:r>
            <a:r>
              <a:rPr lang="en-SG" dirty="0" smtClean="0">
                <a:hlinkClick r:id="rId3"/>
              </a:rPr>
              <a:t>en.wikipedia.org/wiki/Operating_system</a:t>
            </a:r>
            <a:endParaRPr lang="en-SG" dirty="0" smtClean="0"/>
          </a:p>
          <a:p>
            <a:endParaRPr lang="en-SG" dirty="0"/>
          </a:p>
        </p:txBody>
      </p:sp>
    </p:spTree>
    <p:extLst>
      <p:ext uri="{BB962C8B-B14F-4D97-AF65-F5344CB8AC3E}">
        <p14:creationId xmlns:p14="http://schemas.microsoft.com/office/powerpoint/2010/main" val="283868361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What is an OS?</a:t>
            </a:r>
          </a:p>
        </p:txBody>
      </p:sp>
      <p:sp>
        <p:nvSpPr>
          <p:cNvPr id="3" name="Content Placeholder 2"/>
          <p:cNvSpPr>
            <a:spLocks noGrp="1"/>
          </p:cNvSpPr>
          <p:nvPr>
            <p:ph idx="1"/>
          </p:nvPr>
        </p:nvSpPr>
        <p:spPr>
          <a:xfrm>
            <a:off x="457200" y="1600200"/>
            <a:ext cx="5543550" cy="4525963"/>
          </a:xfrm>
        </p:spPr>
        <p:txBody>
          <a:bodyPr>
            <a:normAutofit fontScale="92500" lnSpcReduction="10000"/>
          </a:bodyPr>
          <a:lstStyle/>
          <a:p>
            <a:pPr marL="0" indent="0">
              <a:buNone/>
            </a:pPr>
            <a:r>
              <a:rPr lang="en-SG" dirty="0"/>
              <a:t>OS </a:t>
            </a:r>
            <a:r>
              <a:rPr lang="en-SG" dirty="0" smtClean="0"/>
              <a:t>as </a:t>
            </a:r>
            <a:r>
              <a:rPr lang="en-SG" smtClean="0"/>
              <a:t>resource manager</a:t>
            </a:r>
            <a:endParaRPr lang="en-SG" dirty="0"/>
          </a:p>
          <a:p>
            <a:pPr marL="400050" lvl="1" indent="0">
              <a:buNone/>
            </a:pPr>
            <a:r>
              <a:rPr lang="en-SG" dirty="0" smtClean="0"/>
              <a:t>• </a:t>
            </a:r>
            <a:r>
              <a:rPr lang="en-SG" dirty="0"/>
              <a:t>Many components</a:t>
            </a:r>
          </a:p>
          <a:p>
            <a:pPr marL="400050" lvl="1" indent="0">
              <a:buNone/>
            </a:pPr>
            <a:r>
              <a:rPr lang="en-SG" dirty="0"/>
              <a:t>• Complex interaction between</a:t>
            </a:r>
          </a:p>
          <a:p>
            <a:pPr marL="400050" lvl="1" indent="0">
              <a:buNone/>
            </a:pPr>
            <a:r>
              <a:rPr lang="en-SG" dirty="0" smtClean="0"/>
              <a:t>components</a:t>
            </a:r>
            <a:endParaRPr lang="en-SG" dirty="0"/>
          </a:p>
          <a:p>
            <a:pPr marL="400050" lvl="1" indent="0">
              <a:buNone/>
            </a:pPr>
            <a:r>
              <a:rPr lang="en-SG" dirty="0"/>
              <a:t>• Multiple goals and conflicting</a:t>
            </a:r>
          </a:p>
          <a:p>
            <a:pPr marL="400050" lvl="1" indent="0">
              <a:buNone/>
            </a:pPr>
            <a:r>
              <a:rPr lang="en-SG" dirty="0"/>
              <a:t>purposes</a:t>
            </a:r>
          </a:p>
          <a:p>
            <a:pPr marL="0" indent="0">
              <a:buNone/>
            </a:pPr>
            <a:r>
              <a:rPr lang="en-SG" dirty="0"/>
              <a:t>OS is a system software providing abstraction</a:t>
            </a:r>
          </a:p>
          <a:p>
            <a:pPr marL="400050" lvl="1" indent="0">
              <a:buNone/>
            </a:pPr>
            <a:r>
              <a:rPr lang="en-SG" dirty="0" smtClean="0"/>
              <a:t>• </a:t>
            </a:r>
            <a:r>
              <a:rPr lang="en-SG" dirty="0"/>
              <a:t>Messy, complicated</a:t>
            </a:r>
          </a:p>
          <a:p>
            <a:pPr marL="400050" lvl="1" indent="0">
              <a:buNone/>
            </a:pPr>
            <a:r>
              <a:rPr lang="en-SG" dirty="0"/>
              <a:t>• Dependent on </a:t>
            </a:r>
            <a:r>
              <a:rPr lang="en-SG" dirty="0" smtClean="0"/>
              <a:t>hardware</a:t>
            </a:r>
            <a:endParaRPr lang="en-SG"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00750" y="1340768"/>
            <a:ext cx="3143250" cy="4638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5587727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2143</TotalTime>
  <Words>3609</Words>
  <Application>Microsoft Office PowerPoint</Application>
  <PresentationFormat>On-screen Show (4:3)</PresentationFormat>
  <Paragraphs>516</Paragraphs>
  <Slides>47</Slides>
  <Notes>33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47</vt:i4>
      </vt:variant>
    </vt:vector>
  </HeadingPairs>
  <TitlesOfParts>
    <vt:vector size="55" baseType="lpstr">
      <vt:lpstr>SimSun</vt:lpstr>
      <vt:lpstr>Arial</vt:lpstr>
      <vt:lpstr>Arial</vt:lpstr>
      <vt:lpstr>Calibri</vt:lpstr>
      <vt:lpstr>Tahoma</vt:lpstr>
      <vt:lpstr>Times New Roman</vt:lpstr>
      <vt:lpstr>Wingdings</vt:lpstr>
      <vt:lpstr>Office Theme</vt:lpstr>
      <vt:lpstr>ET0023 Operating Systems</vt:lpstr>
      <vt:lpstr>Contents</vt:lpstr>
      <vt:lpstr>PowerPoint Presentation</vt:lpstr>
      <vt:lpstr>ET0023 OS Overview</vt:lpstr>
      <vt:lpstr>ET0023 Practical</vt:lpstr>
      <vt:lpstr>Assessment</vt:lpstr>
      <vt:lpstr>Why study OS?</vt:lpstr>
      <vt:lpstr>What is an OS?</vt:lpstr>
      <vt:lpstr>What is an OS?</vt:lpstr>
      <vt:lpstr>Linux Operating System</vt:lpstr>
      <vt:lpstr>The Role of Software </vt:lpstr>
      <vt:lpstr>System Software Layers </vt:lpstr>
      <vt:lpstr>Windows OS</vt:lpstr>
      <vt:lpstr>Mac OSX</vt:lpstr>
      <vt:lpstr>Linux OS</vt:lpstr>
      <vt:lpstr>Android's architecture diagram</vt:lpstr>
      <vt:lpstr>PowerPoint Presentation</vt:lpstr>
      <vt:lpstr>Checkpoint Questions</vt:lpstr>
      <vt:lpstr>A Brief History of Computer</vt:lpstr>
      <vt:lpstr>Ancient computers</vt:lpstr>
      <vt:lpstr>Analog Computers</vt:lpstr>
      <vt:lpstr>First "True" Computer</vt:lpstr>
      <vt:lpstr>Eniac</vt:lpstr>
      <vt:lpstr>Harvard Mark 1</vt:lpstr>
      <vt:lpstr>Mainframe Systems</vt:lpstr>
      <vt:lpstr>History of Computers </vt:lpstr>
      <vt:lpstr>Checkpoint Questions</vt:lpstr>
      <vt:lpstr>What OS? No OS! 1st Generation </vt:lpstr>
      <vt:lpstr>Batch Systems 2nd Generation </vt:lpstr>
      <vt:lpstr>Punched Cards</vt:lpstr>
      <vt:lpstr>Structure of a Job</vt:lpstr>
      <vt:lpstr>Multi-programmed Batch OS</vt:lpstr>
      <vt:lpstr>Magnetic Storage</vt:lpstr>
      <vt:lpstr>Timesharing</vt:lpstr>
      <vt:lpstr>Minicomputers 3rd Generation </vt:lpstr>
      <vt:lpstr>C &amp; Unix</vt:lpstr>
      <vt:lpstr>The Personal Computer 4th Generation </vt:lpstr>
      <vt:lpstr>Apple</vt:lpstr>
      <vt:lpstr>IBM PC</vt:lpstr>
      <vt:lpstr>Microsoft OS</vt:lpstr>
      <vt:lpstr>Windows Development Complexity</vt:lpstr>
      <vt:lpstr>Modern Operating Systems</vt:lpstr>
      <vt:lpstr>Real Time OS (RTOS)</vt:lpstr>
      <vt:lpstr>Embedded OS</vt:lpstr>
      <vt:lpstr>OS Thin Line</vt:lpstr>
      <vt:lpstr>Summary</vt:lpstr>
      <vt:lpstr>QUESTIONS?</vt:lpstr>
    </vt:vector>
  </TitlesOfParts>
  <Company>Singapore Polytechnic</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ET0023 Operating Systems</dc:title>
  <dc:creator>Staff</dc:creator>
  <cp:lastModifiedBy>Leong Kin Seng</cp:lastModifiedBy>
  <cp:revision>115</cp:revision>
  <dcterms:created xsi:type="dcterms:W3CDTF">2013-04-08T04:41:49Z</dcterms:created>
  <dcterms:modified xsi:type="dcterms:W3CDTF">2016-10-24T02:49:23Z</dcterms:modified>
</cp:coreProperties>
</file>